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5" r:id="rId1"/>
  </p:sldMasterIdLst>
  <p:sldIdLst>
    <p:sldId id="272" r:id="rId2"/>
    <p:sldId id="273" r:id="rId3"/>
    <p:sldId id="283" r:id="rId4"/>
    <p:sldId id="284" r:id="rId5"/>
    <p:sldId id="285" r:id="rId6"/>
    <p:sldId id="287" r:id="rId7"/>
    <p:sldId id="288" r:id="rId8"/>
    <p:sldId id="286" r:id="rId9"/>
    <p:sldId id="297" r:id="rId10"/>
    <p:sldId id="300" r:id="rId11"/>
    <p:sldId id="301" r:id="rId12"/>
    <p:sldId id="289" r:id="rId13"/>
    <p:sldId id="290" r:id="rId14"/>
    <p:sldId id="292" r:id="rId15"/>
    <p:sldId id="294" r:id="rId16"/>
    <p:sldId id="295" r:id="rId17"/>
    <p:sldId id="296" r:id="rId18"/>
    <p:sldId id="293" r:id="rId19"/>
    <p:sldId id="298" r:id="rId20"/>
  </p:sldIdLst>
  <p:sldSz cx="12192000" cy="6858000"/>
  <p:notesSz cx="6858000" cy="9144000"/>
  <p:custDataLst>
    <p:tags r:id="rId21"/>
  </p:custData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>
        <p:scale>
          <a:sx n="81" d="100"/>
          <a:sy n="81" d="100"/>
        </p:scale>
        <p:origin x="-300" y="21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27B74A-69C0-4B21-8053-198BEA13B6E5}" type="datetimeFigureOut">
              <a:rPr lang="ru-RU" smtClean="0"/>
              <a:pPr>
                <a:defRPr/>
              </a:pPr>
              <a:t>26.03.2020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9E68A0DE-8654-4F7F-9ED6-67F0F1DA5FD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6FBAF1-F9FA-42D2-A1AA-CBAE81FFB769}" type="datetimeFigureOut">
              <a:rPr lang="ru-RU" smtClean="0"/>
              <a:pPr>
                <a:defRPr/>
              </a:pPr>
              <a:t>26.03.2020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3CDEC6-C9DD-4012-A65B-C922C55368C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089F54-EDC7-4C4B-B042-2E13E1523A05}" type="datetimeFigureOut">
              <a:rPr lang="ru-RU" smtClean="0"/>
              <a:pPr>
                <a:defRPr/>
              </a:pPr>
              <a:t>26.03.2020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BCD6E-2A70-4E45-AB85-1F1C310CC62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BB33E3-09D4-4D5F-B89C-828BAF0FCC55}" type="datetimeFigureOut">
              <a:rPr lang="ru-RU" smtClean="0"/>
              <a:pPr>
                <a:defRPr/>
              </a:pPr>
              <a:t>26.03.2020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16A2A-B578-493E-A240-0AA46F2C823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50D211-6574-453D-8F56-B19ECC7ABEF9}" type="datetimeFigureOut">
              <a:rPr lang="ru-RU" smtClean="0"/>
              <a:pPr>
                <a:defRPr/>
              </a:pPr>
              <a:t>26.03.2020</a:t>
            </a:fld>
            <a:endParaRPr lang="ru-RU" dirty="0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60C331-9DE0-483F-A18D-7E92FC0DCF5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0E0CAA-5304-4C49-A8E5-114281991F3D}" type="datetimeFigureOut">
              <a:rPr lang="ru-RU" smtClean="0"/>
              <a:pPr>
                <a:defRPr/>
              </a:pPr>
              <a:t>26.03.2020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86312-1864-484D-B139-9AE9D96B26B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6BE225-7D14-411E-A7F4-AEF60F70E959}" type="datetimeFigureOut">
              <a:rPr lang="ru-RU" smtClean="0"/>
              <a:pPr>
                <a:defRPr/>
              </a:pPr>
              <a:t>26.03.2020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3E172-49AF-4FA3-B688-840E2357704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394B4E-9909-4F63-91EE-E799777457AF}" type="datetimeFigureOut">
              <a:rPr lang="ru-RU" smtClean="0"/>
              <a:pPr>
                <a:defRPr/>
              </a:pPr>
              <a:t>26.03.2020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19E02-FFEA-4815-B05B-D7F5473F847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62790F-E9CD-4100-BAEB-ABD14280E317}" type="datetimeFigureOut">
              <a:rPr lang="ru-RU" smtClean="0"/>
              <a:pPr>
                <a:defRPr/>
              </a:pPr>
              <a:t>26.03.2020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30E364-03AC-468D-BF17-B868C05BCFD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3B0989-7614-46CE-9BA3-DDBBE533454E}" type="datetimeFigureOut">
              <a:rPr lang="ru-RU" smtClean="0"/>
              <a:pPr>
                <a:defRPr/>
              </a:pPr>
              <a:t>26.03.2020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D3E947-5FF0-46E6-9E9A-023D39A1058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E30A9F-D5F7-47BD-A0D8-C32AEE1F1608}" type="datetimeFigureOut">
              <a:rPr lang="ru-RU" smtClean="0"/>
              <a:pPr>
                <a:defRPr/>
              </a:pPr>
              <a:t>26.03.2020</a:t>
            </a:fld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B1E92F-78B1-4F51-A1D4-2139EFEE072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6810662-75D8-42D8-B23C-92766306928C}" type="datetimeFigureOut">
              <a:rPr lang="ru-RU" smtClean="0"/>
              <a:pPr>
                <a:defRPr/>
              </a:pPr>
              <a:t>26.03.2020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13422EA-F41C-45CF-A457-1A4E2B8EF0B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s.kiyasova@turan-edu.kz" TargetMode="External"/><Relationship Id="rId2" Type="http://schemas.openxmlformats.org/officeDocument/2006/relationships/hyperlink" Target="https://lib.turan-edu.kz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a.nyshanbayeva@turan-edu.k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platonus.turan-edu.k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1424" y="3356992"/>
            <a:ext cx="8640960" cy="822325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По работе  в автоматизированной системе управления обучением «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PLATONUS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»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3002917" y="1556792"/>
            <a:ext cx="5826125" cy="1235075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Инструкция</a:t>
            </a:r>
            <a:endParaRPr lang="en-US" sz="5400" dirty="0" smtClean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720" y="424100"/>
            <a:ext cx="4680520" cy="864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63355" y="260648"/>
            <a:ext cx="6840538" cy="1368152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kk-KZ" sz="3200" dirty="0" smtClean="0"/>
              <a:t>ЧАт</a:t>
            </a:r>
            <a:endParaRPr lang="ru-RU" sz="32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088" y="476672"/>
            <a:ext cx="4680520" cy="902241"/>
          </a:xfrm>
          <a:prstGeom prst="rect">
            <a:avLst/>
          </a:prstGeom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415755" y="1592922"/>
            <a:ext cx="11665293" cy="1404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  <a:defRPr/>
            </a:pPr>
            <a:r>
              <a:rPr lang="ru-RU" sz="2600" dirty="0" smtClean="0">
                <a:solidFill>
                  <a:schemeClr val="tx1"/>
                </a:solidFill>
              </a:rPr>
              <a:t>Также в окне «учебная аудитория» при входе в учебный материал дисциплины, имеется функция открытия чата с целью группового обсуждения и уточнения возникших вопросов.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098" name="Picture 2" descr="C:\Users\user\Desktop\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416" y="2880573"/>
            <a:ext cx="10336068" cy="376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380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63355" y="260648"/>
            <a:ext cx="6840538" cy="1368152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kk-KZ" sz="3200" dirty="0" smtClean="0"/>
              <a:t>ЧАт</a:t>
            </a:r>
            <a:endParaRPr lang="ru-RU" sz="32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088" y="476672"/>
            <a:ext cx="4680520" cy="902241"/>
          </a:xfrm>
          <a:prstGeom prst="rect">
            <a:avLst/>
          </a:prstGeom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415755" y="1592922"/>
            <a:ext cx="11665293" cy="14040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  <a:defRPr/>
            </a:pPr>
            <a:r>
              <a:rPr lang="ru-RU" sz="2600" dirty="0" smtClean="0">
                <a:solidFill>
                  <a:schemeClr val="tx1"/>
                </a:solidFill>
              </a:rPr>
              <a:t>Участниками чата автоматически становятся все обучающиеся группы и преподаватель.</a:t>
            </a:r>
          </a:p>
          <a:p>
            <a:pPr marL="0" indent="0" algn="ctr">
              <a:buFont typeface="Arial" pitchFamily="34" charset="0"/>
              <a:buNone/>
              <a:defRPr/>
            </a:pPr>
            <a:r>
              <a:rPr lang="ru-RU" sz="2600" dirty="0" smtClean="0">
                <a:solidFill>
                  <a:schemeClr val="tx1"/>
                </a:solidFill>
              </a:rPr>
              <a:t>В чат помимо отправки текстовых сообщений имеется возможность прикрепления различных файлов. 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122" name="Picture 2" descr="C:\Users\user\Desktop\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044" y="3573264"/>
            <a:ext cx="3347280" cy="228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user\Desktop\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081" y="3220278"/>
            <a:ext cx="8001272" cy="2986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020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63355" y="260648"/>
            <a:ext cx="6840538" cy="1296144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kk-KZ" sz="3200" dirty="0" smtClean="0"/>
              <a:t>Сообщения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355" y="1700808"/>
            <a:ext cx="11665293" cy="1368152"/>
          </a:xfrm>
        </p:spPr>
        <p:txBody>
          <a:bodyPr rtlCol="0">
            <a:normAutofit fontScale="77500" lnSpcReduction="20000"/>
          </a:bodyPr>
          <a:lstStyle/>
          <a:p>
            <a:pPr marL="0" indent="0" algn="ctr">
              <a:buNone/>
              <a:defRPr/>
            </a:pPr>
            <a:r>
              <a:rPr lang="ru-RU" sz="2600" dirty="0" smtClean="0">
                <a:solidFill>
                  <a:schemeClr val="tx1"/>
                </a:solidFill>
              </a:rPr>
              <a:t>Если при работе возникает необходимость обсудить или  задать вопрос преподавателю, либо связаться с другими обучающимися, пользователь имеет возможность отправить личное сообщение. Интерфейс соответствует функциям электронной почты (указание темы, возможность прикрепления файлов </a:t>
            </a:r>
            <a:r>
              <a:rPr lang="ru-RU" sz="2600" dirty="0" err="1" smtClean="0">
                <a:solidFill>
                  <a:schemeClr val="tx1"/>
                </a:solidFill>
              </a:rPr>
              <a:t>и.др</a:t>
            </a:r>
            <a:r>
              <a:rPr lang="ru-RU" sz="2600" dirty="0" smtClean="0">
                <a:solidFill>
                  <a:schemeClr val="tx1"/>
                </a:solidFill>
              </a:rPr>
              <a:t>).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088" y="476672"/>
            <a:ext cx="4680520" cy="902241"/>
          </a:xfrm>
          <a:prstGeom prst="rect">
            <a:avLst/>
          </a:prstGeom>
        </p:spPr>
      </p:pic>
      <p:pic>
        <p:nvPicPr>
          <p:cNvPr id="8194" name="Picture 2" descr="C:\Users\user\Desktop\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003" y="2852937"/>
            <a:ext cx="3528392" cy="1988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C:\Users\user\Desktop\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405" y="5013176"/>
            <a:ext cx="3001588" cy="1529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C:\Users\user\Desktop\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872" y="2852936"/>
            <a:ext cx="6412917" cy="3689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40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63355" y="260648"/>
            <a:ext cx="6840538" cy="1296144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kk-KZ" sz="3200" dirty="0" smtClean="0"/>
              <a:t>Обратная связь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355" y="1628800"/>
            <a:ext cx="11665293" cy="1008112"/>
          </a:xfrm>
        </p:spPr>
        <p:txBody>
          <a:bodyPr rtlCol="0">
            <a:normAutofit fontScale="92500" lnSpcReduction="20000"/>
          </a:bodyPr>
          <a:lstStyle/>
          <a:p>
            <a:pPr marL="0" indent="0" algn="ctr">
              <a:buNone/>
              <a:defRPr/>
            </a:pPr>
            <a:r>
              <a:rPr lang="kk-KZ" sz="2600" dirty="0" smtClean="0">
                <a:solidFill>
                  <a:schemeClr val="tx1"/>
                </a:solidFill>
              </a:rPr>
              <a:t>После написания текста письма, необходимо выбрать получателя. Указать должность – факультет – кафедру (получатель преподаватель). Либо указать фамилию и имя получателя в строке поиска.</a:t>
            </a:r>
            <a:endParaRPr lang="kk-KZ" b="1" dirty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032" y="476672"/>
            <a:ext cx="4680520" cy="902241"/>
          </a:xfrm>
          <a:prstGeom prst="rect">
            <a:avLst/>
          </a:prstGeom>
        </p:spPr>
      </p:pic>
      <p:pic>
        <p:nvPicPr>
          <p:cNvPr id="9220" name="Picture 4" descr="C:\Users\user\Desktop\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2778" y="2636912"/>
            <a:ext cx="2124372" cy="1952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C:\Users\user\Desktop\8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6757" y="2651121"/>
            <a:ext cx="2376264" cy="1952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C:\Users\user\Desktop\7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032" y="4719420"/>
            <a:ext cx="2429857" cy="1934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C:\Users\user\Desktop\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48" y="3268090"/>
            <a:ext cx="3964002" cy="2430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405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63355" y="260648"/>
            <a:ext cx="6840538" cy="1368152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kk-KZ" sz="3200" dirty="0" smtClean="0"/>
              <a:t>Обратная связь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1384" y="1772816"/>
            <a:ext cx="11377264" cy="648072"/>
          </a:xfrm>
        </p:spPr>
        <p:txBody>
          <a:bodyPr rtlCol="0">
            <a:normAutofit/>
          </a:bodyPr>
          <a:lstStyle/>
          <a:p>
            <a:pPr marL="0" indent="0" algn="ctr">
              <a:buNone/>
              <a:defRPr/>
            </a:pPr>
            <a:r>
              <a:rPr lang="kk-KZ" dirty="0" smtClean="0">
                <a:solidFill>
                  <a:schemeClr val="tx1"/>
                </a:solidFill>
              </a:rPr>
              <a:t>Успешная отправка письма сопровождается уведомлением.</a:t>
            </a:r>
            <a:endParaRPr lang="ru-RU" dirty="0">
              <a:solidFill>
                <a:schemeClr val="tx1"/>
              </a:solidFill>
            </a:endParaRPr>
          </a:p>
          <a:p>
            <a:pP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088" y="548680"/>
            <a:ext cx="4680520" cy="902241"/>
          </a:xfrm>
          <a:prstGeom prst="rect">
            <a:avLst/>
          </a:prstGeom>
        </p:spPr>
      </p:pic>
      <p:pic>
        <p:nvPicPr>
          <p:cNvPr id="11266" name="Picture 2" descr="C:\Users\user\Desktop\1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68" y="2733276"/>
            <a:ext cx="8496943" cy="3493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user\Desktop\1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0336" y="3777446"/>
            <a:ext cx="2581635" cy="1267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726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63355" y="260648"/>
            <a:ext cx="6840538" cy="1296144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kk-KZ" sz="3200" dirty="0" smtClean="0"/>
              <a:t>Задания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355" y="1628800"/>
            <a:ext cx="11665293" cy="936104"/>
          </a:xfrm>
        </p:spPr>
        <p:txBody>
          <a:bodyPr rtlCol="0">
            <a:normAutofit fontScale="77500" lnSpcReduction="20000"/>
          </a:bodyPr>
          <a:lstStyle/>
          <a:p>
            <a:pPr marL="0" indent="0" algn="ctr">
              <a:buNone/>
              <a:defRPr/>
            </a:pPr>
            <a:r>
              <a:rPr lang="kk-KZ" sz="2600" dirty="0" smtClean="0">
                <a:solidFill>
                  <a:schemeClr val="tx1"/>
                </a:solidFill>
              </a:rPr>
              <a:t>Отправка заданий также осуществляется через функцию </a:t>
            </a:r>
            <a:r>
              <a:rPr lang="ru-RU" sz="2600" dirty="0" smtClean="0">
                <a:solidFill>
                  <a:schemeClr val="tx1"/>
                </a:solidFill>
              </a:rPr>
              <a:t>«сообщения». В строке «дата устаревания» может быть установлен </a:t>
            </a:r>
            <a:r>
              <a:rPr lang="ru-RU" sz="2600" dirty="0" err="1" smtClean="0">
                <a:solidFill>
                  <a:schemeClr val="tx1"/>
                </a:solidFill>
              </a:rPr>
              <a:t>дедлайн</a:t>
            </a:r>
            <a:r>
              <a:rPr lang="ru-RU" sz="2600" dirty="0" smtClean="0">
                <a:solidFill>
                  <a:schemeClr val="tx1"/>
                </a:solidFill>
              </a:rPr>
              <a:t>. Оценка по заданиям будет выставлена в журнал, комментарий может быть отправлен преподавателем в виде сообщения. </a:t>
            </a:r>
          </a:p>
          <a:p>
            <a:pPr marL="0" indent="0" algn="ctr">
              <a:buNone/>
              <a:defRPr/>
            </a:pPr>
            <a:endParaRPr lang="kk-KZ" b="1" dirty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088" y="476672"/>
            <a:ext cx="4680520" cy="902241"/>
          </a:xfrm>
          <a:prstGeom prst="rect">
            <a:avLst/>
          </a:prstGeom>
        </p:spPr>
      </p:pic>
      <p:pic>
        <p:nvPicPr>
          <p:cNvPr id="13314" name="Picture 2" descr="C:\Users\user\Desktop\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158" y="2780928"/>
            <a:ext cx="2991268" cy="1476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5" name="Picture 3" descr="C:\Users\user\Desktop\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895" y="4494546"/>
            <a:ext cx="2819794" cy="1601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user\Desktop\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871" y="2765059"/>
            <a:ext cx="6317629" cy="345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375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63355" y="260648"/>
            <a:ext cx="6840538" cy="1368152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kk-KZ" sz="3200" dirty="0" smtClean="0"/>
              <a:t>Задания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355" y="1628800"/>
            <a:ext cx="11665293" cy="1512168"/>
          </a:xfrm>
        </p:spPr>
        <p:txBody>
          <a:bodyPr rtlCol="0">
            <a:normAutofit fontScale="85000" lnSpcReduction="20000"/>
          </a:bodyPr>
          <a:lstStyle/>
          <a:p>
            <a:pPr marL="0" indent="0" algn="ctr">
              <a:buNone/>
              <a:defRPr/>
            </a:pPr>
            <a:r>
              <a:rPr lang="kk-KZ" sz="2600" dirty="0" smtClean="0">
                <a:solidFill>
                  <a:schemeClr val="tx1"/>
                </a:solidFill>
              </a:rPr>
              <a:t>После написания текста письма, вам нужно выбрать получателя. </a:t>
            </a:r>
            <a:r>
              <a:rPr lang="kk-KZ" sz="2600" dirty="0">
                <a:solidFill>
                  <a:schemeClr val="tx1"/>
                </a:solidFill>
              </a:rPr>
              <a:t>Задания можно назначать лично для каждого студента, </a:t>
            </a:r>
            <a:r>
              <a:rPr lang="kk-KZ" sz="2600" dirty="0" smtClean="0">
                <a:solidFill>
                  <a:schemeClr val="tx1"/>
                </a:solidFill>
              </a:rPr>
              <a:t>всем обучающимся </a:t>
            </a:r>
            <a:r>
              <a:rPr lang="kk-KZ" sz="2600" dirty="0">
                <a:solidFill>
                  <a:schemeClr val="tx1"/>
                </a:solidFill>
              </a:rPr>
              <a:t>учебного потока или обучающимся по дисциплине. </a:t>
            </a:r>
            <a:endParaRPr lang="ru-RU" sz="1800" dirty="0">
              <a:solidFill>
                <a:schemeClr val="tx1"/>
              </a:solidFill>
            </a:endParaRPr>
          </a:p>
          <a:p>
            <a:pPr marL="0" indent="0" algn="ctr">
              <a:buNone/>
              <a:defRPr/>
            </a:pPr>
            <a:r>
              <a:rPr lang="kk-KZ" sz="2600" dirty="0" smtClean="0">
                <a:solidFill>
                  <a:schemeClr val="tx1"/>
                </a:solidFill>
              </a:rPr>
              <a:t>Необходимо указать все данные получателя (форма обучения, факультет, кафедра, курс, группа).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080" y="476672"/>
            <a:ext cx="4680520" cy="902241"/>
          </a:xfrm>
          <a:prstGeom prst="rect">
            <a:avLst/>
          </a:prstGeom>
        </p:spPr>
      </p:pic>
      <p:pic>
        <p:nvPicPr>
          <p:cNvPr id="14338" name="Picture 2" descr="C:\Users\user\Desktop\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214" y="4080292"/>
            <a:ext cx="4058217" cy="1743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 descr="C:\Users\user\Desktop\5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462" y="3232158"/>
            <a:ext cx="5001323" cy="347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788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63355" y="260648"/>
            <a:ext cx="6840538" cy="1368152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kk-KZ" sz="3200" dirty="0" smtClean="0"/>
              <a:t>Задания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355" y="1772816"/>
            <a:ext cx="11665293" cy="648072"/>
          </a:xfrm>
        </p:spPr>
        <p:txBody>
          <a:bodyPr rtlCol="0">
            <a:normAutofit/>
          </a:bodyPr>
          <a:lstStyle/>
          <a:p>
            <a:pPr marL="0" indent="0" algn="ctr">
              <a:buNone/>
              <a:defRPr/>
            </a:pPr>
            <a:r>
              <a:rPr lang="kk-KZ" sz="2400" dirty="0">
                <a:solidFill>
                  <a:schemeClr val="tx1"/>
                </a:solidFill>
              </a:rPr>
              <a:t>Успешная отправка </a:t>
            </a:r>
            <a:r>
              <a:rPr lang="kk-KZ" sz="2400" dirty="0" smtClean="0">
                <a:solidFill>
                  <a:schemeClr val="tx1"/>
                </a:solidFill>
              </a:rPr>
              <a:t>задания </a:t>
            </a:r>
            <a:r>
              <a:rPr lang="kk-KZ" sz="2400" dirty="0">
                <a:solidFill>
                  <a:schemeClr val="tx1"/>
                </a:solidFill>
              </a:rPr>
              <a:t>сопровождается </a:t>
            </a:r>
            <a:r>
              <a:rPr lang="kk-KZ" sz="2400" dirty="0" smtClean="0">
                <a:solidFill>
                  <a:schemeClr val="tx1"/>
                </a:solidFill>
              </a:rPr>
              <a:t>уведомлением.</a:t>
            </a:r>
            <a:endParaRPr lang="ru-RU" sz="2400" dirty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1779" y="476672"/>
            <a:ext cx="4680520" cy="902241"/>
          </a:xfrm>
          <a:prstGeom prst="rect">
            <a:avLst/>
          </a:prstGeom>
        </p:spPr>
      </p:pic>
      <p:pic>
        <p:nvPicPr>
          <p:cNvPr id="8" name="Picture 3" descr="C:\Users\user\Desktop\1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5287" y="5085184"/>
            <a:ext cx="2581635" cy="1267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user\Desktop\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501" y="2420888"/>
            <a:ext cx="10812385" cy="2457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78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63355" y="260648"/>
            <a:ext cx="6840538" cy="1296144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kk-KZ" sz="3200" dirty="0" smtClean="0"/>
              <a:t>Обратная связь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1384" y="1628800"/>
            <a:ext cx="11377264" cy="936104"/>
          </a:xfrm>
        </p:spPr>
        <p:txBody>
          <a:bodyPr rtlCol="0">
            <a:normAutofit lnSpcReduction="10000"/>
          </a:bodyPr>
          <a:lstStyle/>
          <a:p>
            <a:pPr marL="0" indent="0" algn="ctr">
              <a:buNone/>
              <a:defRPr/>
            </a:pPr>
            <a:r>
              <a:rPr lang="kk-KZ" sz="2800" dirty="0" smtClean="0">
                <a:solidFill>
                  <a:schemeClr val="tx1"/>
                </a:solidFill>
              </a:rPr>
              <a:t>Список входящих сообщений и  заданий отображается на главной странице </a:t>
            </a:r>
            <a:r>
              <a:rPr lang="ru-RU" sz="2800" dirty="0" smtClean="0">
                <a:solidFill>
                  <a:schemeClr val="tx1"/>
                </a:solidFill>
              </a:rPr>
              <a:t>личного аккаунта </a:t>
            </a:r>
            <a:r>
              <a:rPr lang="ru-RU" sz="2800" dirty="0">
                <a:solidFill>
                  <a:schemeClr val="tx1"/>
                </a:solidFill>
              </a:rPr>
              <a:t>«</a:t>
            </a:r>
            <a:r>
              <a:rPr lang="en-US" sz="2800" dirty="0" err="1">
                <a:solidFill>
                  <a:schemeClr val="tx1"/>
                </a:solidFill>
              </a:rPr>
              <a:t>Platonus</a:t>
            </a:r>
            <a:r>
              <a:rPr lang="ru-RU" sz="2800" dirty="0">
                <a:solidFill>
                  <a:schemeClr val="tx1"/>
                </a:solidFill>
              </a:rPr>
              <a:t>» </a:t>
            </a:r>
            <a:r>
              <a:rPr lang="kk-KZ" sz="2800" dirty="0" smtClean="0">
                <a:solidFill>
                  <a:schemeClr val="tx1"/>
                </a:solidFill>
              </a:rPr>
              <a:t>.</a:t>
            </a:r>
            <a:endParaRPr lang="ru-RU" sz="2800" dirty="0">
              <a:solidFill>
                <a:schemeClr val="tx1"/>
              </a:solidFill>
            </a:endParaRPr>
          </a:p>
          <a:p>
            <a:pP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088" y="476672"/>
            <a:ext cx="4680520" cy="902241"/>
          </a:xfrm>
          <a:prstGeom prst="rect">
            <a:avLst/>
          </a:prstGeom>
        </p:spPr>
      </p:pic>
      <p:pic>
        <p:nvPicPr>
          <p:cNvPr id="12293" name="Picture 5" descr="C:\Users\user\Desktop\1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130" y="3337097"/>
            <a:ext cx="4686954" cy="2200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user\Desktop\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544" y="2636912"/>
            <a:ext cx="3591426" cy="360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613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63355" y="260648"/>
            <a:ext cx="6840538" cy="1296144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kk-KZ" sz="3200" b="1" dirty="0" smtClean="0"/>
              <a:t>Дистанционное обучение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1384" y="1700808"/>
            <a:ext cx="11377264" cy="4752528"/>
          </a:xfrm>
        </p:spPr>
        <p:txBody>
          <a:bodyPr rtlCol="0">
            <a:normAutofit fontScale="85000" lnSpcReduction="20000"/>
          </a:bodyPr>
          <a:lstStyle/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Таким образом основное обучение дистанционного отделения сейчас проходит в программе «</a:t>
            </a:r>
            <a:r>
              <a:rPr lang="en-US" sz="2800" dirty="0" err="1" smtClean="0">
                <a:solidFill>
                  <a:schemeClr val="tx1"/>
                </a:solidFill>
              </a:rPr>
              <a:t>Platonus</a:t>
            </a:r>
            <a:r>
              <a:rPr lang="ru-RU" sz="2800" dirty="0" smtClean="0">
                <a:solidFill>
                  <a:schemeClr val="tx1"/>
                </a:solidFill>
              </a:rPr>
              <a:t>»</a:t>
            </a:r>
            <a:r>
              <a:rPr lang="kk-KZ" sz="2800" dirty="0">
                <a:solidFill>
                  <a:schemeClr val="tx1"/>
                </a:solidFill>
              </a:rPr>
              <a:t>.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kk-KZ" sz="2800" dirty="0" smtClean="0">
                <a:solidFill>
                  <a:schemeClr val="tx1"/>
                </a:solidFill>
              </a:rPr>
              <a:t> В дополнение к этому обучающийся может лично или по </a:t>
            </a:r>
            <a:r>
              <a:rPr lang="kk-KZ" sz="2800" dirty="0" smtClean="0">
                <a:solidFill>
                  <a:schemeClr val="tx1"/>
                </a:solidFill>
              </a:rPr>
              <a:t>средством </a:t>
            </a:r>
            <a:r>
              <a:rPr lang="kk-KZ" sz="2800" dirty="0" smtClean="0">
                <a:solidFill>
                  <a:schemeClr val="tx1"/>
                </a:solidFill>
              </a:rPr>
              <a:t>телефонной связи проконсультироваться у преподавателя по интересующим его вопросам, просмотреть видео-лекции  в программе </a:t>
            </a:r>
            <a:r>
              <a:rPr lang="en-US" sz="2800" dirty="0" smtClean="0">
                <a:solidFill>
                  <a:schemeClr val="tx1"/>
                </a:solidFill>
              </a:rPr>
              <a:t>Adobe </a:t>
            </a:r>
            <a:r>
              <a:rPr lang="ru-RU" sz="2800" dirty="0" smtClean="0">
                <a:solidFill>
                  <a:schemeClr val="tx1"/>
                </a:solidFill>
              </a:rPr>
              <a:t>С</a:t>
            </a:r>
            <a:r>
              <a:rPr lang="en-US" sz="2800" dirty="0" err="1" smtClean="0">
                <a:solidFill>
                  <a:schemeClr val="tx1"/>
                </a:solidFill>
              </a:rPr>
              <a:t>onnect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kk-KZ" sz="2800" dirty="0" smtClean="0">
                <a:solidFill>
                  <a:schemeClr val="tx1"/>
                </a:solidFill>
              </a:rPr>
              <a:t>и </a:t>
            </a:r>
            <a:r>
              <a:rPr lang="kk-KZ" sz="2800" dirty="0" smtClean="0">
                <a:solidFill>
                  <a:schemeClr val="tx1"/>
                </a:solidFill>
              </a:rPr>
              <a:t>принять участие  </a:t>
            </a:r>
            <a:r>
              <a:rPr lang="kk-KZ" sz="2800" dirty="0" smtClean="0">
                <a:solidFill>
                  <a:schemeClr val="tx1"/>
                </a:solidFill>
              </a:rPr>
              <a:t>в </a:t>
            </a:r>
            <a:r>
              <a:rPr lang="kk-KZ" sz="2800" dirty="0" smtClean="0">
                <a:solidFill>
                  <a:schemeClr val="tx1"/>
                </a:solidFill>
              </a:rPr>
              <a:t>онлайн-консультации через программу </a:t>
            </a:r>
            <a:r>
              <a:rPr lang="en-US" sz="2800" dirty="0" smtClean="0">
                <a:solidFill>
                  <a:schemeClr val="tx1"/>
                </a:solidFill>
              </a:rPr>
              <a:t>Skype</a:t>
            </a:r>
            <a:r>
              <a:rPr lang="kk-KZ" sz="2800" dirty="0" smtClean="0">
                <a:solidFill>
                  <a:schemeClr val="tx1"/>
                </a:solidFill>
              </a:rPr>
              <a:t>.</a:t>
            </a:r>
            <a:r>
              <a:rPr lang="en-US" sz="2800" dirty="0" smtClean="0">
                <a:solidFill>
                  <a:schemeClr val="tx1"/>
                </a:solidFill>
              </a:rPr>
              <a:t>  </a:t>
            </a:r>
            <a:endParaRPr lang="ru-RU" sz="2800" dirty="0" smtClean="0">
              <a:solidFill>
                <a:schemeClr val="tx1"/>
              </a:solidFill>
            </a:endParaRPr>
          </a:p>
          <a:p>
            <a:pPr marL="0" indent="457200" algn="just">
              <a:spcBef>
                <a:spcPts val="0"/>
              </a:spcBef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Важным помощником могут послужить и другие электронные </a:t>
            </a:r>
            <a:r>
              <a:rPr lang="ru-RU" sz="2800" dirty="0" smtClean="0">
                <a:solidFill>
                  <a:schemeClr val="tx1"/>
                </a:solidFill>
              </a:rPr>
              <a:t>материалы, </a:t>
            </a:r>
            <a:r>
              <a:rPr lang="ru-RU" sz="2800" dirty="0" smtClean="0">
                <a:solidFill>
                  <a:schemeClr val="tx1"/>
                </a:solidFill>
              </a:rPr>
              <a:t>размещенные в электронной библиотеке университета «Туран» </a:t>
            </a:r>
            <a:r>
              <a:rPr lang="en-US" sz="2800" b="1" dirty="0">
                <a:hlinkClick r:id="rId2"/>
              </a:rPr>
              <a:t>https://</a:t>
            </a:r>
            <a:r>
              <a:rPr lang="en-US" sz="2800" b="1" dirty="0" smtClean="0">
                <a:hlinkClick r:id="rId2"/>
              </a:rPr>
              <a:t>lib.turan-edu.kz</a:t>
            </a:r>
            <a:r>
              <a:rPr lang="kk-KZ" sz="2800" b="1" dirty="0" smtClean="0"/>
              <a:t>. </a:t>
            </a:r>
            <a:endParaRPr lang="ru-RU" sz="2800" dirty="0" smtClean="0">
              <a:solidFill>
                <a:schemeClr val="tx1"/>
              </a:solidFill>
            </a:endParaRPr>
          </a:p>
          <a:p>
            <a:pPr marL="0" indent="457200" algn="just">
              <a:spcBef>
                <a:spcPts val="0"/>
              </a:spcBef>
              <a:buNone/>
              <a:defRPr/>
            </a:pPr>
            <a:r>
              <a:rPr lang="ru-RU" sz="2800" dirty="0">
                <a:solidFill>
                  <a:schemeClr val="tx1"/>
                </a:solidFill>
              </a:rPr>
              <a:t>Данные для авторизации можно получить </a:t>
            </a:r>
            <a:r>
              <a:rPr lang="ru-RU" sz="2800" dirty="0" smtClean="0">
                <a:solidFill>
                  <a:schemeClr val="tx1"/>
                </a:solidFill>
              </a:rPr>
              <a:t>у </a:t>
            </a:r>
            <a:r>
              <a:rPr lang="ru-RU" sz="2800" dirty="0" err="1">
                <a:solidFill>
                  <a:schemeClr val="tx1"/>
                </a:solidFill>
              </a:rPr>
              <a:t>эдвайзера</a:t>
            </a:r>
            <a:r>
              <a:rPr lang="ru-RU" sz="2800" dirty="0">
                <a:solidFill>
                  <a:schemeClr val="tx1"/>
                </a:solidFill>
              </a:rPr>
              <a:t>.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Тех</a:t>
            </a:r>
            <a:r>
              <a:rPr lang="kk-KZ" sz="2800" dirty="0" smtClean="0">
                <a:solidFill>
                  <a:schemeClr val="tx1"/>
                </a:solidFill>
              </a:rPr>
              <a:t>ническую</a:t>
            </a:r>
            <a:r>
              <a:rPr lang="ru-RU" sz="2800" dirty="0" smtClean="0">
                <a:solidFill>
                  <a:schemeClr val="tx1"/>
                </a:solidFill>
              </a:rPr>
              <a:t> поддержку обучающихся обеспечивают специалисты </a:t>
            </a:r>
            <a:r>
              <a:rPr lang="ru-RU" sz="2800" dirty="0" err="1" smtClean="0">
                <a:solidFill>
                  <a:schemeClr val="tx1"/>
                </a:solidFill>
              </a:rPr>
              <a:t>ЦБПиДО</a:t>
            </a:r>
            <a:r>
              <a:rPr lang="kk-KZ" sz="2800" dirty="0" smtClean="0">
                <a:solidFill>
                  <a:schemeClr val="tx1"/>
                </a:solidFill>
              </a:rPr>
              <a:t>: 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kk-KZ" sz="2800" dirty="0" smtClean="0">
                <a:solidFill>
                  <a:schemeClr val="tx1"/>
                </a:solidFill>
              </a:rPr>
              <a:t>Киясова Салтанат Султанбайкызы - </a:t>
            </a:r>
            <a:r>
              <a:rPr lang="en-US" sz="2800" dirty="0" smtClean="0">
                <a:solidFill>
                  <a:schemeClr val="tx1"/>
                </a:solidFill>
              </a:rPr>
              <a:t>87474945413</a:t>
            </a:r>
            <a:r>
              <a:rPr lang="kk-KZ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smtClean="0">
                <a:solidFill>
                  <a:schemeClr val="tx1"/>
                </a:solidFill>
                <a:hlinkClick r:id="rId3"/>
              </a:rPr>
              <a:t>s.kiyasova@turan-edu.kz</a:t>
            </a:r>
            <a:r>
              <a:rPr lang="en-US" sz="2800" dirty="0" smtClean="0">
                <a:solidFill>
                  <a:schemeClr val="tx1"/>
                </a:solidFill>
              </a:rPr>
              <a:t>,</a:t>
            </a:r>
            <a:r>
              <a:rPr lang="kk-KZ" sz="2800" dirty="0" smtClean="0">
                <a:solidFill>
                  <a:schemeClr val="tx1"/>
                </a:solidFill>
              </a:rPr>
              <a:t> Нышанбаева Асем Сырлыбайкызы - </a:t>
            </a:r>
            <a:r>
              <a:rPr lang="ru-RU" sz="2800" dirty="0" smtClean="0">
                <a:solidFill>
                  <a:schemeClr val="tx1"/>
                </a:solidFill>
              </a:rPr>
              <a:t>87475364701,</a:t>
            </a:r>
            <a:r>
              <a:rPr lang="kk-KZ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hlinkClick r:id="rId4"/>
              </a:rPr>
              <a:t>a.nyshanbayeva@turan-edu.kz</a:t>
            </a:r>
            <a:r>
              <a:rPr lang="kk-KZ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endParaRPr lang="ru-RU" sz="2800" dirty="0" smtClean="0">
              <a:solidFill>
                <a:schemeClr val="tx1"/>
              </a:solidFill>
            </a:endParaRPr>
          </a:p>
          <a:p>
            <a:pPr marL="0" indent="0" algn="ctr">
              <a:buNone/>
              <a:defRPr/>
            </a:pPr>
            <a:endParaRPr lang="ru-RU" sz="2800" dirty="0">
              <a:solidFill>
                <a:schemeClr val="tx1"/>
              </a:solidFill>
            </a:endParaRPr>
          </a:p>
          <a:p>
            <a:pP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088" y="476672"/>
            <a:ext cx="4680520" cy="902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85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63355" y="260648"/>
            <a:ext cx="6840538" cy="1296144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 sz="3200" b="1" dirty="0"/>
              <a:t>Переход на сайт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0" y="1628800"/>
            <a:ext cx="11449272" cy="4463306"/>
          </a:xfrm>
        </p:spPr>
        <p:txBody>
          <a:bodyPr rtlCol="0">
            <a:normAutofit/>
          </a:bodyPr>
          <a:lstStyle/>
          <a:p>
            <a:pPr marL="0" indent="0" algn="ctr">
              <a:buNone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 algn="ctr"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Для перехода на сайт необходимо в браузере (рекомендуются </a:t>
            </a:r>
            <a:r>
              <a:rPr lang="en-US" dirty="0" smtClean="0">
                <a:solidFill>
                  <a:schemeClr val="tx1"/>
                </a:solidFill>
              </a:rPr>
              <a:t>Google Chrome </a:t>
            </a:r>
            <a:r>
              <a:rPr lang="ru-RU" dirty="0" smtClean="0">
                <a:solidFill>
                  <a:schemeClr val="tx1"/>
                </a:solidFill>
              </a:rPr>
              <a:t>и</a:t>
            </a:r>
            <a:r>
              <a:rPr lang="en-US" dirty="0" smtClean="0">
                <a:solidFill>
                  <a:schemeClr val="tx1"/>
                </a:solidFill>
              </a:rPr>
              <a:t> Internet Explorer</a:t>
            </a:r>
            <a:r>
              <a:rPr lang="ru-RU" dirty="0" smtClean="0">
                <a:solidFill>
                  <a:schemeClr val="tx1"/>
                </a:solidFill>
              </a:rPr>
              <a:t>) вписать адрес </a:t>
            </a:r>
          </a:p>
          <a:p>
            <a:pPr marL="0" indent="0">
              <a:buNone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 algn="ctr">
              <a:buNone/>
              <a:defRPr/>
            </a:pPr>
            <a:r>
              <a:rPr lang="en-US" sz="2800" b="1" dirty="0">
                <a:solidFill>
                  <a:srgbClr val="0070C0"/>
                </a:solidFill>
                <a:hlinkClick r:id="rId2"/>
              </a:rPr>
              <a:t>http://platonus.turan-edu.kz/</a:t>
            </a:r>
            <a:endParaRPr lang="ru-RU" b="1" dirty="0" smtClean="0">
              <a:solidFill>
                <a:srgbClr val="0070C0"/>
              </a:solidFill>
            </a:endParaRPr>
          </a:p>
          <a:p>
            <a:pPr>
              <a:defRPr/>
            </a:pPr>
            <a:endParaRPr lang="kk-KZ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096" y="476672"/>
            <a:ext cx="4680520" cy="902241"/>
          </a:xfrm>
          <a:prstGeom prst="rect">
            <a:avLst/>
          </a:prstGeom>
        </p:spPr>
      </p:pic>
      <p:pic>
        <p:nvPicPr>
          <p:cNvPr id="3074" name="Picture 2" descr="C:\Users\user\Desktop\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1165" y="4221088"/>
            <a:ext cx="6773221" cy="609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63355" y="260648"/>
            <a:ext cx="6840538" cy="1312985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 sz="3200" dirty="0"/>
              <a:t>Авторизация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368" y="1844824"/>
            <a:ext cx="6264696" cy="4247282"/>
          </a:xfrm>
        </p:spPr>
        <p:txBody>
          <a:bodyPr rtlCol="0">
            <a:normAutofit/>
          </a:bodyPr>
          <a:lstStyle/>
          <a:p>
            <a:pPr marL="0" indent="0" algn="just"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Для работы с системой </a:t>
            </a:r>
            <a:r>
              <a:rPr lang="ru-RU" dirty="0" smtClean="0">
                <a:solidFill>
                  <a:schemeClr val="tx1"/>
                </a:solidFill>
              </a:rPr>
              <a:t>«</a:t>
            </a:r>
            <a:r>
              <a:rPr lang="en-US" dirty="0" err="1" smtClean="0">
                <a:solidFill>
                  <a:schemeClr val="tx1"/>
                </a:solidFill>
              </a:rPr>
              <a:t>Platonus</a:t>
            </a:r>
            <a:r>
              <a:rPr lang="ru-RU" dirty="0" smtClean="0">
                <a:solidFill>
                  <a:schemeClr val="tx1"/>
                </a:solidFill>
              </a:rPr>
              <a:t>» </a:t>
            </a:r>
            <a:r>
              <a:rPr lang="ru-RU" dirty="0">
                <a:solidFill>
                  <a:schemeClr val="tx1"/>
                </a:solidFill>
              </a:rPr>
              <a:t>необходимо авторизоваться с помощью логина и пароля. Данные для авторизации можно получить в университете у </a:t>
            </a:r>
            <a:r>
              <a:rPr lang="ru-RU" dirty="0" err="1">
                <a:solidFill>
                  <a:schemeClr val="tx1"/>
                </a:solidFill>
              </a:rPr>
              <a:t>эдвайзера</a:t>
            </a:r>
            <a:r>
              <a:rPr lang="ru-RU" dirty="0">
                <a:solidFill>
                  <a:schemeClr val="tx1"/>
                </a:solidFill>
              </a:rPr>
              <a:t>. Для перехода в главное </a:t>
            </a:r>
            <a:r>
              <a:rPr lang="ru-RU" dirty="0" smtClean="0">
                <a:solidFill>
                  <a:schemeClr val="tx1"/>
                </a:solidFill>
              </a:rPr>
              <a:t>окно системы </a:t>
            </a:r>
            <a:r>
              <a:rPr lang="ru-RU" dirty="0">
                <a:solidFill>
                  <a:schemeClr val="tx1"/>
                </a:solidFill>
              </a:rPr>
              <a:t>нужно нажать кнопку «</a:t>
            </a:r>
            <a:r>
              <a:rPr lang="ru-RU" dirty="0" smtClean="0">
                <a:solidFill>
                  <a:schemeClr val="tx1"/>
                </a:solidFill>
              </a:rPr>
              <a:t>Войти»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kk-KZ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647" y="469957"/>
            <a:ext cx="4680520" cy="902241"/>
          </a:xfrm>
          <a:prstGeom prst="rect">
            <a:avLst/>
          </a:prstGeom>
        </p:spPr>
      </p:pic>
      <p:pic>
        <p:nvPicPr>
          <p:cNvPr id="2050" name="Picture 2" descr="C:\Users\user\Desktop\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144" y="1700808"/>
            <a:ext cx="3848637" cy="4904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04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63355" y="260648"/>
            <a:ext cx="6840538" cy="1296144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 sz="3200" dirty="0"/>
              <a:t>Главное окно системы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355" y="1916832"/>
            <a:ext cx="5112565" cy="4175274"/>
          </a:xfrm>
        </p:spPr>
        <p:txBody>
          <a:bodyPr rtlCol="0">
            <a:normAutofit/>
          </a:bodyPr>
          <a:lstStyle/>
          <a:p>
            <a:pPr marL="0" indent="0" algn="just"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Главное окно </a:t>
            </a:r>
            <a:r>
              <a:rPr lang="ru-RU" dirty="0" smtClean="0">
                <a:solidFill>
                  <a:schemeClr val="tx1"/>
                </a:solidFill>
              </a:rPr>
              <a:t>личного аккаунта «</a:t>
            </a:r>
            <a:r>
              <a:rPr lang="en-US" dirty="0" err="1" smtClean="0">
                <a:solidFill>
                  <a:schemeClr val="tx1"/>
                </a:solidFill>
              </a:rPr>
              <a:t>Platonus</a:t>
            </a:r>
            <a:r>
              <a:rPr lang="ru-RU" dirty="0" smtClean="0">
                <a:solidFill>
                  <a:schemeClr val="tx1"/>
                </a:solidFill>
              </a:rPr>
              <a:t>» </a:t>
            </a:r>
            <a:r>
              <a:rPr lang="ru-RU" dirty="0">
                <a:solidFill>
                  <a:schemeClr val="tx1"/>
                </a:solidFill>
              </a:rPr>
              <a:t>предоставляет доступ к основным своим элементам, необходимым в учебном процессе.</a:t>
            </a:r>
          </a:p>
          <a:p>
            <a:pPr marL="0" indent="0">
              <a:buNone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kk-KZ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096" y="548680"/>
            <a:ext cx="4680520" cy="830233"/>
          </a:xfrm>
          <a:prstGeom prst="rect">
            <a:avLst/>
          </a:prstGeom>
        </p:spPr>
      </p:pic>
      <p:pic>
        <p:nvPicPr>
          <p:cNvPr id="3079" name="Picture 7" descr="C:\Users\user\Desktop\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3952" y="1772816"/>
            <a:ext cx="6184225" cy="4773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109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63355" y="260648"/>
            <a:ext cx="6840538" cy="1368152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kk-KZ" sz="3200" dirty="0" smtClean="0"/>
              <a:t>Журнал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355" y="1916832"/>
            <a:ext cx="4248469" cy="4032448"/>
          </a:xfrm>
        </p:spPr>
        <p:txBody>
          <a:bodyPr rtlCol="0">
            <a:normAutofit/>
          </a:bodyPr>
          <a:lstStyle/>
          <a:p>
            <a:pPr marL="0" indent="0" algn="just"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Окно «журнал» </a:t>
            </a:r>
            <a:r>
              <a:rPr lang="ru-RU" dirty="0">
                <a:solidFill>
                  <a:schemeClr val="tx1"/>
                </a:solidFill>
              </a:rPr>
              <a:t>системы </a:t>
            </a:r>
            <a:r>
              <a:rPr lang="ru-RU" dirty="0" smtClean="0">
                <a:solidFill>
                  <a:schemeClr val="tx1"/>
                </a:solidFill>
              </a:rPr>
              <a:t>«</a:t>
            </a:r>
            <a:r>
              <a:rPr lang="en-US" dirty="0" err="1" smtClean="0">
                <a:solidFill>
                  <a:schemeClr val="tx1"/>
                </a:solidFill>
              </a:rPr>
              <a:t>Platonus</a:t>
            </a:r>
            <a:r>
              <a:rPr lang="ru-RU" dirty="0" smtClean="0">
                <a:solidFill>
                  <a:schemeClr val="tx1"/>
                </a:solidFill>
              </a:rPr>
              <a:t>» предоставляет </a:t>
            </a:r>
            <a:r>
              <a:rPr lang="ru-RU" dirty="0">
                <a:solidFill>
                  <a:schemeClr val="tx1"/>
                </a:solidFill>
              </a:rPr>
              <a:t>доступ </a:t>
            </a:r>
            <a:r>
              <a:rPr lang="ru-RU" dirty="0" smtClean="0">
                <a:solidFill>
                  <a:schemeClr val="tx1"/>
                </a:solidFill>
              </a:rPr>
              <a:t>к списку дисциплин согласно индивидуальному учебному плану обучающегося и оценкам по рубежным контролям 1,2 и итоговым экзаменам.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kk-KZ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088" y="476672"/>
            <a:ext cx="4680520" cy="902241"/>
          </a:xfrm>
          <a:prstGeom prst="rect">
            <a:avLst/>
          </a:prstGeom>
        </p:spPr>
      </p:pic>
      <p:pic>
        <p:nvPicPr>
          <p:cNvPr id="4099" name="Picture 3" descr="C:\Users\user\Desktop\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0328" y="2347828"/>
            <a:ext cx="1804333" cy="3388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user\Desktop\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080" y="1700808"/>
            <a:ext cx="4498814" cy="4851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514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63355" y="260648"/>
            <a:ext cx="6840538" cy="1368152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kk-KZ" sz="3200" dirty="0" smtClean="0"/>
              <a:t>ИУП обучающегося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355" y="1772816"/>
            <a:ext cx="4176461" cy="4824536"/>
          </a:xfrm>
        </p:spPr>
        <p:txBody>
          <a:bodyPr rtlCol="0">
            <a:normAutofit fontScale="92500"/>
          </a:bodyPr>
          <a:lstStyle/>
          <a:p>
            <a:pPr marL="0" indent="0" algn="just">
              <a:buNone/>
              <a:defRPr/>
            </a:pPr>
            <a:r>
              <a:rPr lang="ru-RU" sz="2600" dirty="0" smtClean="0">
                <a:solidFill>
                  <a:schemeClr val="tx1"/>
                </a:solidFill>
              </a:rPr>
              <a:t>Окно «индивидуальный учебный план» системы «</a:t>
            </a:r>
            <a:r>
              <a:rPr lang="en-US" sz="2600" dirty="0" err="1" smtClean="0">
                <a:solidFill>
                  <a:schemeClr val="tx1"/>
                </a:solidFill>
              </a:rPr>
              <a:t>Platonus</a:t>
            </a:r>
            <a:r>
              <a:rPr lang="ru-RU" sz="2600" dirty="0" smtClean="0">
                <a:solidFill>
                  <a:schemeClr val="tx1"/>
                </a:solidFill>
              </a:rPr>
              <a:t>» предоставляет информацию </a:t>
            </a:r>
            <a:r>
              <a:rPr lang="ru-RU" sz="2600" dirty="0">
                <a:solidFill>
                  <a:schemeClr val="tx1"/>
                </a:solidFill>
              </a:rPr>
              <a:t>	</a:t>
            </a:r>
            <a:r>
              <a:rPr lang="ru-RU" sz="2600" dirty="0" smtClean="0">
                <a:solidFill>
                  <a:schemeClr val="tx1"/>
                </a:solidFill>
              </a:rPr>
              <a:t>по дисциплинам, количеству </a:t>
            </a:r>
            <a:r>
              <a:rPr lang="ru-RU" sz="2600" dirty="0">
                <a:solidFill>
                  <a:schemeClr val="tx1"/>
                </a:solidFill>
              </a:rPr>
              <a:t>кредитов теоретического и практического </a:t>
            </a:r>
            <a:r>
              <a:rPr lang="ru-RU" sz="2600" dirty="0" smtClean="0">
                <a:solidFill>
                  <a:schemeClr val="tx1"/>
                </a:solidFill>
              </a:rPr>
              <a:t>обучения студента, а также сетку часов лекций, семинаров и самостоятельной работы обучающегося.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kk-KZ" b="1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04" y="476672"/>
            <a:ext cx="4680520" cy="902241"/>
          </a:xfrm>
          <a:prstGeom prst="rect">
            <a:avLst/>
          </a:prstGeom>
        </p:spPr>
      </p:pic>
      <p:pic>
        <p:nvPicPr>
          <p:cNvPr id="2" name="Picture 2" descr="C:\Users\user\Desktop\1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156" y="1628800"/>
            <a:ext cx="7416824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754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63355" y="260648"/>
            <a:ext cx="6840538" cy="1368152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kk-KZ" sz="3200" dirty="0" smtClean="0"/>
              <a:t>Транскрипт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353" y="2060848"/>
            <a:ext cx="4176464" cy="4320480"/>
          </a:xfrm>
        </p:spPr>
        <p:txBody>
          <a:bodyPr rtlCol="0">
            <a:normAutofit/>
          </a:bodyPr>
          <a:lstStyle/>
          <a:p>
            <a:pPr marL="0" indent="0" algn="just">
              <a:buNone/>
              <a:defRPr/>
            </a:pPr>
            <a:r>
              <a:rPr lang="ru-RU" sz="2600" dirty="0" smtClean="0">
                <a:solidFill>
                  <a:schemeClr val="tx1"/>
                </a:solidFill>
              </a:rPr>
              <a:t>Окно «</a:t>
            </a:r>
            <a:r>
              <a:rPr lang="ru-RU" sz="2600" dirty="0" err="1" smtClean="0">
                <a:solidFill>
                  <a:schemeClr val="tx1"/>
                </a:solidFill>
              </a:rPr>
              <a:t>транскрипт</a:t>
            </a:r>
            <a:r>
              <a:rPr lang="ru-RU" sz="2600" dirty="0" smtClean="0">
                <a:solidFill>
                  <a:schemeClr val="tx1"/>
                </a:solidFill>
              </a:rPr>
              <a:t>» системы «</a:t>
            </a:r>
            <a:r>
              <a:rPr lang="en-US" sz="2600" dirty="0" err="1" smtClean="0">
                <a:solidFill>
                  <a:schemeClr val="tx1"/>
                </a:solidFill>
              </a:rPr>
              <a:t>Platonus</a:t>
            </a:r>
            <a:r>
              <a:rPr lang="ru-RU" sz="2600" dirty="0" smtClean="0">
                <a:solidFill>
                  <a:schemeClr val="tx1"/>
                </a:solidFill>
              </a:rPr>
              <a:t>» предоставляет информацию </a:t>
            </a:r>
            <a:r>
              <a:rPr lang="kk-KZ" sz="2600" dirty="0" smtClean="0">
                <a:solidFill>
                  <a:schemeClr val="tx1"/>
                </a:solidFill>
              </a:rPr>
              <a:t>об</a:t>
            </a:r>
            <a:r>
              <a:rPr lang="ru-RU" sz="2600" dirty="0" smtClean="0">
                <a:solidFill>
                  <a:schemeClr val="tx1"/>
                </a:solidFill>
              </a:rPr>
              <a:t> успеваемости обучающегося</a:t>
            </a:r>
            <a:r>
              <a:rPr lang="ru-RU" sz="2600" dirty="0">
                <a:solidFill>
                  <a:schemeClr val="tx1"/>
                </a:solidFill>
              </a:rPr>
              <a:t>, </a:t>
            </a:r>
            <a:r>
              <a:rPr lang="ru-RU" sz="2600" dirty="0" smtClean="0">
                <a:solidFill>
                  <a:schemeClr val="tx1"/>
                </a:solidFill>
              </a:rPr>
              <a:t>количестве кредитов изучаемых дисциплин и показатель </a:t>
            </a:r>
            <a:r>
              <a:rPr lang="en-US" sz="2600" dirty="0" smtClean="0">
                <a:solidFill>
                  <a:schemeClr val="tx1"/>
                </a:solidFill>
              </a:rPr>
              <a:t>GPA.</a:t>
            </a:r>
            <a:r>
              <a:rPr lang="ru-RU" sz="2600" dirty="0" smtClean="0">
                <a:solidFill>
                  <a:schemeClr val="tx1"/>
                </a:solidFill>
              </a:rPr>
              <a:t>  </a:t>
            </a:r>
            <a:endParaRPr lang="ru-RU" sz="2600" dirty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kk-KZ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088" y="476672"/>
            <a:ext cx="4680520" cy="902241"/>
          </a:xfrm>
          <a:prstGeom prst="rect">
            <a:avLst/>
          </a:prstGeom>
        </p:spPr>
      </p:pic>
      <p:pic>
        <p:nvPicPr>
          <p:cNvPr id="7170" name="Picture 2" descr="C:\Users\user\Desktop\1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537" y="2348880"/>
            <a:ext cx="725502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70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63355" y="260648"/>
            <a:ext cx="6840538" cy="1368152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kk-KZ" sz="3200" dirty="0" smtClean="0"/>
              <a:t>Учебная аудитория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355" y="1700808"/>
            <a:ext cx="11665293" cy="1080120"/>
          </a:xfrm>
        </p:spPr>
        <p:txBody>
          <a:bodyPr rtlCol="0">
            <a:normAutofit fontScale="85000" lnSpcReduction="10000"/>
          </a:bodyPr>
          <a:lstStyle/>
          <a:p>
            <a:pPr marL="0" indent="0" algn="ctr">
              <a:buNone/>
              <a:defRPr/>
            </a:pPr>
            <a:r>
              <a:rPr lang="ru-RU" sz="2600" dirty="0" smtClean="0">
                <a:solidFill>
                  <a:schemeClr val="tx1"/>
                </a:solidFill>
              </a:rPr>
              <a:t>Окно «учебная аудитория» предоставляет </a:t>
            </a:r>
            <a:r>
              <a:rPr lang="ru-RU" sz="2600" dirty="0">
                <a:solidFill>
                  <a:schemeClr val="tx1"/>
                </a:solidFill>
              </a:rPr>
              <a:t>доступ </a:t>
            </a:r>
            <a:r>
              <a:rPr lang="ru-RU" sz="2600" dirty="0" smtClean="0">
                <a:solidFill>
                  <a:schemeClr val="tx1"/>
                </a:solidFill>
              </a:rPr>
              <a:t>к краткой информации по дисциплинам согласно индивидуальному учебному плану обучающегося, а также позволяет скачать необходимые учебные материалы (</a:t>
            </a:r>
            <a:r>
              <a:rPr lang="ru-RU" sz="2600" dirty="0" err="1" smtClean="0">
                <a:solidFill>
                  <a:schemeClr val="tx1"/>
                </a:solidFill>
              </a:rPr>
              <a:t>силлабус</a:t>
            </a:r>
            <a:r>
              <a:rPr lang="ru-RU" sz="2600" dirty="0" smtClean="0">
                <a:solidFill>
                  <a:schemeClr val="tx1"/>
                </a:solidFill>
              </a:rPr>
              <a:t>, контент). </a:t>
            </a:r>
            <a:endParaRPr lang="ru-RU" sz="2600" dirty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kk-KZ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088" y="476672"/>
            <a:ext cx="4680520" cy="902241"/>
          </a:xfrm>
          <a:prstGeom prst="rect">
            <a:avLst/>
          </a:prstGeom>
        </p:spPr>
      </p:pic>
      <p:pic>
        <p:nvPicPr>
          <p:cNvPr id="1026" name="Picture 2" descr="C:\Users\user\Desktop\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576" y="2998360"/>
            <a:ext cx="7920880" cy="3382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276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63355" y="260648"/>
            <a:ext cx="6840538" cy="1368152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kk-KZ" sz="3200" dirty="0" smtClean="0"/>
              <a:t>Учебная аудитория</a:t>
            </a:r>
            <a:endParaRPr lang="ru-RU" sz="32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088" y="476672"/>
            <a:ext cx="4680520" cy="902241"/>
          </a:xfrm>
          <a:prstGeom prst="rect">
            <a:avLst/>
          </a:prstGeom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415755" y="1592922"/>
            <a:ext cx="11665293" cy="126001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  <a:defRPr/>
            </a:pPr>
            <a:r>
              <a:rPr lang="ru-RU" sz="2600" dirty="0" smtClean="0">
                <a:solidFill>
                  <a:schemeClr val="tx1"/>
                </a:solidFill>
              </a:rPr>
              <a:t>Внутри каждой дисциплины размещены учебные материалы прикрепленные преподавателем. По каждой форме занятия (лекции, семинары, самостоятельная работа) отдельный файл. Скачать файл можно нажав на кнопку «скачать», документ  сохраняется в папке «загрузки».   </a:t>
            </a:r>
          </a:p>
          <a:p>
            <a:pPr marL="0" indent="0">
              <a:buFont typeface="Arial" pitchFamily="34" charset="0"/>
              <a:buNone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kk-KZ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Font typeface="Arial" pitchFamily="34" charset="0"/>
              <a:buNone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050" name="Picture 2" descr="C:\Users\user\Desktop\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411" y="2820143"/>
            <a:ext cx="6662203" cy="3791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831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Инструкция&amp;quot;&quot;/&gt;&lt;property id=&quot;20307&quot; value=&quot;272&quot;/&gt;&lt;/object&gt;&lt;object type=&quot;3&quot; unique_id=&quot;10004&quot;&gt;&lt;property id=&quot;20148&quot; value=&quot;5&quot;/&gt;&lt;property id=&quot;20300&quot; value=&quot;Slide 2 - &amp;quot;Переход на сайт&amp;quot;&quot;/&gt;&lt;property id=&quot;20307&quot; value=&quot;273&quot;/&gt;&lt;/object&gt;&lt;object type=&quot;3&quot; unique_id=&quot;10005&quot;&gt;&lt;property id=&quot;20148&quot; value=&quot;5&quot;/&gt;&lt;property id=&quot;20300&quot; value=&quot;Slide 3 - &amp;quot;Авторизация&amp;quot;&quot;/&gt;&lt;property id=&quot;20307&quot; value=&quot;274&quot;/&gt;&lt;/object&gt;&lt;object type=&quot;3&quot; unique_id=&quot;10006&quot;&gt;&lt;property id=&quot;20148&quot; value=&quot;5&quot;/&gt;&lt;property id=&quot;20300&quot; value=&quot;Slide 4 - &amp;quot;Главное окно системы&amp;quot;&quot;/&gt;&lt;property id=&quot;20307&quot; value=&quot;275&quot;/&gt;&lt;/object&gt;&lt;object type=&quot;3&quot; unique_id=&quot;10007&quot;&gt;&lt;property id=&quot;20148&quot; value=&quot;5&quot;/&gt;&lt;property id=&quot;20300&quot; value=&quot;Slide 5 - &amp;quot;Прохождение экзаменов&amp;quot;&quot;/&gt;&lt;property id=&quot;20307&quot; value=&quot;276&quot;/&gt;&lt;/object&gt;&lt;object type=&quot;3&quot; unique_id=&quot;10008&quot;&gt;&lt;property id=&quot;20148&quot; value=&quot;5&quot;/&gt;&lt;property id=&quot;20300&quot; value=&quot;Slide 6 - &amp;quot;Прохождение экзаменов&amp;quot;&quot;/&gt;&lt;property id=&quot;20307&quot; value=&quot;277&quot;/&gt;&lt;/object&gt;&lt;object type=&quot;3&quot; unique_id=&quot;10009&quot;&gt;&lt;property id=&quot;20148&quot; value=&quot;5&quot;/&gt;&lt;property id=&quot;20300&quot; value=&quot;Slide 7 - &amp;quot;Прохождение экзаменов&amp;quot;&quot;/&gt;&lt;property id=&quot;20307&quot; value=&quot;278&quot;/&gt;&lt;/object&gt;&lt;object type=&quot;3&quot; unique_id=&quot;10010&quot;&gt;&lt;property id=&quot;20148&quot; value=&quot;5&quot;/&gt;&lt;property id=&quot;20300&quot; value=&quot;Slide 8 - &amp;quot;Прохождение экзаменов&amp;quot;&quot;/&gt;&lt;property id=&quot;20307&quot; value=&quot;280&quot;/&gt;&lt;/object&gt;&lt;object type=&quot;3&quot; unique_id=&quot;10011&quot;&gt;&lt;property id=&quot;20148&quot; value=&quot;5&quot;/&gt;&lt;property id=&quot;20300&quot; value=&quot;Slide 9 - &amp;quot;Результат экзамена&amp;quot;&quot;/&gt;&lt;property id=&quot;20307&quot; value=&quot;281&quot;/&gt;&lt;/object&gt;&lt;object type=&quot;3&quot; unique_id=&quot;10012&quot;&gt;&lt;property id=&quot;20148&quot; value=&quot;5&quot;/&gt;&lt;property id=&quot;20300&quot; value=&quot;Slide 10 - &amp;quot;Завершение экзамена&amp;quot;&quot;/&gt;&lt;property id=&quot;20307&quot; value=&quot;282&quot;/&gt;&lt;/object&gt;&lt;/object&gt;&lt;object type=&quot;8&quot; unique_id=&quot;10024&quot;&gt;&lt;/object&gt;&lt;/object&gt;&lt;/database&gt;"/>
  <p:tag name="MMPROD_NEXTUNIQUEID" val="10009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1319</TotalTime>
  <Words>576</Words>
  <Application>Microsoft Office PowerPoint</Application>
  <PresentationFormat>Произвольный</PresentationFormat>
  <Paragraphs>72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Аптека</vt:lpstr>
      <vt:lpstr>Инструкция</vt:lpstr>
      <vt:lpstr>Переход на сайт</vt:lpstr>
      <vt:lpstr>Авторизация</vt:lpstr>
      <vt:lpstr>Главное окно системы</vt:lpstr>
      <vt:lpstr>Журнал</vt:lpstr>
      <vt:lpstr>ИУП обучающегося</vt:lpstr>
      <vt:lpstr>Транскрипт </vt:lpstr>
      <vt:lpstr>Учебная аудитория</vt:lpstr>
      <vt:lpstr>Учебная аудитория</vt:lpstr>
      <vt:lpstr>ЧАт</vt:lpstr>
      <vt:lpstr>ЧАт</vt:lpstr>
      <vt:lpstr>Сообщения </vt:lpstr>
      <vt:lpstr>Обратная связь </vt:lpstr>
      <vt:lpstr>Обратная связь</vt:lpstr>
      <vt:lpstr>Задания </vt:lpstr>
      <vt:lpstr>Задания</vt:lpstr>
      <vt:lpstr>Задания</vt:lpstr>
      <vt:lpstr>Обратная связь</vt:lpstr>
      <vt:lpstr>Дистанционное обучение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555</dc:creator>
  <cp:lastModifiedBy>Admin</cp:lastModifiedBy>
  <cp:revision>105</cp:revision>
  <dcterms:created xsi:type="dcterms:W3CDTF">2014-10-14T19:26:23Z</dcterms:created>
  <dcterms:modified xsi:type="dcterms:W3CDTF">2020-03-26T07:08:33Z</dcterms:modified>
</cp:coreProperties>
</file>