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  <p:sldMasterId id="2147483914" r:id="rId2"/>
    <p:sldMasterId id="2147483926" r:id="rId3"/>
    <p:sldMasterId id="2147483938" r:id="rId4"/>
    <p:sldMasterId id="2147483950" r:id="rId5"/>
    <p:sldMasterId id="2147483962" r:id="rId6"/>
  </p:sldMasterIdLst>
  <p:sldIdLst>
    <p:sldId id="287" r:id="rId7"/>
    <p:sldId id="307" r:id="rId8"/>
    <p:sldId id="306" r:id="rId9"/>
    <p:sldId id="305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27" r:id="rId19"/>
    <p:sldId id="326" r:id="rId20"/>
    <p:sldId id="325" r:id="rId21"/>
    <p:sldId id="324" r:id="rId22"/>
    <p:sldId id="323" r:id="rId23"/>
    <p:sldId id="330" r:id="rId24"/>
    <p:sldId id="329" r:id="rId25"/>
  </p:sldIdLst>
  <p:sldSz cx="12192000" cy="6858000"/>
  <p:notesSz cx="6858000" cy="9144000"/>
  <p:custDataLst>
    <p:tags r:id="rId2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7B74A-69C0-4B21-8053-198BEA13B6E5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68A0DE-8654-4F7F-9ED6-67F0F1DA5F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FBAF1-F9FA-42D2-A1AA-CBAE81FFB769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DEC6-C9DD-4012-A65B-C922C55368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89F54-EDC7-4C4B-B042-2E13E1523A05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D6E-2A70-4E45-AB85-1F1C310CC6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7B74A-69C0-4B21-8053-198BEA13B6E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68A0DE-8654-4F7F-9ED6-67F0F1DA5FD1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9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B33E3-09D4-4D5F-B89C-828BAF0FCC5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16A2A-B578-493E-A240-0AA46F2C823D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0D211-6574-453D-8F56-B19ECC7ABEF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C331-9DE0-483F-A18D-7E92FC0DCF5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0CAA-5304-4C49-A8E5-114281991F3D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86312-1864-484D-B139-9AE9D96B26B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0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E225-7D14-411E-A7F4-AEF60F70E95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E172-49AF-4FA3-B688-840E23577045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6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94B4E-9909-4F63-91EE-E799777457AF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19E02-FFEA-4815-B05B-D7F5473F847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2790F-E9CD-4100-BAEB-ABD14280E317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0E364-03AC-468D-BF17-B868C05BCFD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B0989-7614-46CE-9BA3-DDBBE533454E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E947-5FF0-46E6-9E9A-023D39A1058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B33E3-09D4-4D5F-B89C-828BAF0FCC55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16A2A-B578-493E-A240-0AA46F2C82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30A9F-D5F7-47BD-A0D8-C32AEE1F1608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92F-78B1-4F51-A1D4-2139EFEE072B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5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FBAF1-F9FA-42D2-A1AA-CBAE81FFB76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DEC6-C9DD-4012-A65B-C922C55368CA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2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89F54-EDC7-4C4B-B042-2E13E1523A0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D6E-2A70-4E45-AB85-1F1C310CC62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7B74A-69C0-4B21-8053-198BEA13B6E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68A0DE-8654-4F7F-9ED6-67F0F1DA5FD1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99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B33E3-09D4-4D5F-B89C-828BAF0FCC5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16A2A-B578-493E-A240-0AA46F2C823D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4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0D211-6574-453D-8F56-B19ECC7ABEF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C331-9DE0-483F-A18D-7E92FC0DCF5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2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0CAA-5304-4C49-A8E5-114281991F3D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86312-1864-484D-B139-9AE9D96B26B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0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E225-7D14-411E-A7F4-AEF60F70E95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E172-49AF-4FA3-B688-840E23577045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63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94B4E-9909-4F63-91EE-E799777457AF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19E02-FFEA-4815-B05B-D7F5473F847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2790F-E9CD-4100-BAEB-ABD14280E317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0E364-03AC-468D-BF17-B868C05BCFD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0D211-6574-453D-8F56-B19ECC7ABEF9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C331-9DE0-483F-A18D-7E92FC0DCF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B0989-7614-46CE-9BA3-DDBBE533454E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E947-5FF0-46E6-9E9A-023D39A1058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2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30A9F-D5F7-47BD-A0D8-C32AEE1F1608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92F-78B1-4F51-A1D4-2139EFEE072B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FBAF1-F9FA-42D2-A1AA-CBAE81FFB76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DEC6-C9DD-4012-A65B-C922C55368CA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2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89F54-EDC7-4C4B-B042-2E13E1523A0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D6E-2A70-4E45-AB85-1F1C310CC62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7B74A-69C0-4B21-8053-198BEA13B6E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68A0DE-8654-4F7F-9ED6-67F0F1DA5FD1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99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B33E3-09D4-4D5F-B89C-828BAF0FCC5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16A2A-B578-493E-A240-0AA46F2C823D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4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0D211-6574-453D-8F56-B19ECC7ABEF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C331-9DE0-483F-A18D-7E92FC0DCF5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2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0CAA-5304-4C49-A8E5-114281991F3D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86312-1864-484D-B139-9AE9D96B26B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09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E225-7D14-411E-A7F4-AEF60F70E95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E172-49AF-4FA3-B688-840E23577045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63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94B4E-9909-4F63-91EE-E799777457AF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19E02-FFEA-4815-B05B-D7F5473F847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0CAA-5304-4C49-A8E5-114281991F3D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86312-1864-484D-B139-9AE9D96B26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2790F-E9CD-4100-BAEB-ABD14280E317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0E364-03AC-468D-BF17-B868C05BCFD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5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B0989-7614-46CE-9BA3-DDBBE533454E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E947-5FF0-46E6-9E9A-023D39A1058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2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30A9F-D5F7-47BD-A0D8-C32AEE1F1608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92F-78B1-4F51-A1D4-2139EFEE072B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5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FBAF1-F9FA-42D2-A1AA-CBAE81FFB76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DEC6-C9DD-4012-A65B-C922C55368CA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2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89F54-EDC7-4C4B-B042-2E13E1523A0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D6E-2A70-4E45-AB85-1F1C310CC62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3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7B74A-69C0-4B21-8053-198BEA13B6E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68A0DE-8654-4F7F-9ED6-67F0F1DA5FD1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9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B33E3-09D4-4D5F-B89C-828BAF0FCC5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16A2A-B578-493E-A240-0AA46F2C823D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4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0D211-6574-453D-8F56-B19ECC7ABEF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C331-9DE0-483F-A18D-7E92FC0DCF5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2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0CAA-5304-4C49-A8E5-114281991F3D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86312-1864-484D-B139-9AE9D96B26B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09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E225-7D14-411E-A7F4-AEF60F70E95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E172-49AF-4FA3-B688-840E23577045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6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E225-7D14-411E-A7F4-AEF60F70E959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E172-49AF-4FA3-B688-840E235770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94B4E-9909-4F63-91EE-E799777457AF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19E02-FFEA-4815-B05B-D7F5473F847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2790F-E9CD-4100-BAEB-ABD14280E317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0E364-03AC-468D-BF17-B868C05BCFD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5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B0989-7614-46CE-9BA3-DDBBE533454E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E947-5FF0-46E6-9E9A-023D39A1058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2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30A9F-D5F7-47BD-A0D8-C32AEE1F1608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92F-78B1-4F51-A1D4-2139EFEE072B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5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FBAF1-F9FA-42D2-A1AA-CBAE81FFB76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DEC6-C9DD-4012-A65B-C922C55368CA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2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89F54-EDC7-4C4B-B042-2E13E1523A0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D6E-2A70-4E45-AB85-1F1C310CC62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3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7B74A-69C0-4B21-8053-198BEA13B6E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68A0DE-8654-4F7F-9ED6-67F0F1DA5FD1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99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B33E3-09D4-4D5F-B89C-828BAF0FCC5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16A2A-B578-493E-A240-0AA46F2C823D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4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0D211-6574-453D-8F56-B19ECC7ABEF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C331-9DE0-483F-A18D-7E92FC0DCF5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2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0CAA-5304-4C49-A8E5-114281991F3D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86312-1864-484D-B139-9AE9D96B26B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0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94B4E-9909-4F63-91EE-E799777457AF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19E02-FFEA-4815-B05B-D7F5473F84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E225-7D14-411E-A7F4-AEF60F70E95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E172-49AF-4FA3-B688-840E23577045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639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94B4E-9909-4F63-91EE-E799777457AF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19E02-FFEA-4815-B05B-D7F5473F8470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2790F-E9CD-4100-BAEB-ABD14280E317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0E364-03AC-468D-BF17-B868C05BCFD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5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B0989-7614-46CE-9BA3-DDBBE533454E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E947-5FF0-46E6-9E9A-023D39A1058F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2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30A9F-D5F7-47BD-A0D8-C32AEE1F1608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92F-78B1-4F51-A1D4-2139EFEE072B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5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FBAF1-F9FA-42D2-A1AA-CBAE81FFB769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DEC6-C9DD-4012-A65B-C922C55368CA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2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89F54-EDC7-4C4B-B042-2E13E1523A05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D6E-2A70-4E45-AB85-1F1C310CC622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2790F-E9CD-4100-BAEB-ABD14280E317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0E364-03AC-468D-BF17-B868C05BCF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B0989-7614-46CE-9BA3-DDBBE533454E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E947-5FF0-46E6-9E9A-023D39A105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30A9F-D5F7-47BD-A0D8-C32AEE1F1608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92F-78B1-4F51-A1D4-2139EFEE07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10662-75D8-42D8-B23C-92766306928C}" type="datetimeFigureOut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3422EA-F41C-45CF-A457-1A4E2B8EF0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10662-75D8-42D8-B23C-92766306928C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3422EA-F41C-45CF-A457-1A4E2B8EF0BE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10662-75D8-42D8-B23C-92766306928C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3422EA-F41C-45CF-A457-1A4E2B8EF0BE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10662-75D8-42D8-B23C-92766306928C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3422EA-F41C-45CF-A457-1A4E2B8EF0BE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10662-75D8-42D8-B23C-92766306928C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3422EA-F41C-45CF-A457-1A4E2B8EF0BE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10662-75D8-42D8-B23C-92766306928C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27.03.2020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3422EA-F41C-45CF-A457-1A4E2B8EF0BE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r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4664"/>
            <a:ext cx="4680520" cy="90224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3392" y="2204864"/>
            <a:ext cx="10972800" cy="4373563"/>
          </a:xfrm>
        </p:spPr>
        <p:txBody>
          <a:bodyPr/>
          <a:lstStyle/>
          <a:p>
            <a:pPr marL="0" lvl="0" indent="0" algn="ctr" defTabSz="457200">
              <a:spcBef>
                <a:spcPts val="1000"/>
              </a:spcBef>
              <a:buClr>
                <a:srgbClr val="90C226"/>
              </a:buClr>
              <a:buSzPct val="8000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rebuchet MS"/>
                <a:ea typeface="+mj-ea"/>
                <a:cs typeface="+mj-cs"/>
              </a:rPr>
              <a:t>Инструкция</a:t>
            </a:r>
            <a:r>
              <a:rPr lang="ru-R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по работе </a:t>
            </a:r>
            <a:br>
              <a:rPr lang="ru-R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ru-RU" sz="30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с </a:t>
            </a:r>
            <a:r>
              <a:rPr lang="ru-RU" sz="3000" b="1" dirty="0">
                <a:solidFill>
                  <a:schemeClr val="tx1"/>
                </a:solidFill>
                <a:latin typeface="Trebuchet MS"/>
                <a:ea typeface="+mj-ea"/>
                <a:cs typeface="+mj-cs"/>
              </a:rPr>
              <a:t>Информационно-правов</a:t>
            </a:r>
            <a:r>
              <a:rPr lang="ru-RU" sz="30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ой</a:t>
            </a:r>
            <a:r>
              <a:rPr lang="ru-RU" sz="3000" b="1" dirty="0">
                <a:solidFill>
                  <a:schemeClr val="tx1"/>
                </a:solidFill>
                <a:latin typeface="Trebuchet MS"/>
                <a:ea typeface="+mj-ea"/>
                <a:cs typeface="+mj-cs"/>
              </a:rPr>
              <a:t> систем</a:t>
            </a:r>
            <a:r>
              <a:rPr lang="ru-RU" sz="30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ой </a:t>
            </a:r>
            <a:r>
              <a:rPr lang="ru-RU" sz="3000" b="1" dirty="0">
                <a:solidFill>
                  <a:schemeClr val="tx1"/>
                </a:solidFill>
                <a:latin typeface="Trebuchet MS"/>
                <a:ea typeface="+mj-ea"/>
                <a:cs typeface="+mj-cs"/>
              </a:rPr>
              <a:t>нормативных правовых актов</a:t>
            </a:r>
            <a:r>
              <a:rPr lang="ru-RU" sz="30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РК</a:t>
            </a:r>
            <a:endParaRPr lang="en-US" sz="1800" b="1" dirty="0">
              <a:solidFill>
                <a:schemeClr val="tx1"/>
              </a:solidFill>
              <a:latin typeface="Trebuchet MS"/>
            </a:endParaRPr>
          </a:p>
          <a:p>
            <a:pPr marL="0" lvl="0" indent="0" algn="r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None/>
            </a:pPr>
            <a:r>
              <a:rPr lang="ru-RU" sz="1800" u="sng" dirty="0">
                <a:solidFill>
                  <a:srgbClr val="7F7F7F"/>
                </a:solidFill>
                <a:latin typeface="Trebuchet MS"/>
                <a:hlinkClick r:id="rId3"/>
              </a:rPr>
              <a:t>http://adilet.zan.kz/rus</a:t>
            </a:r>
            <a:endParaRPr lang="en-US" sz="1800" dirty="0">
              <a:solidFill>
                <a:srgbClr val="7F7F7F"/>
              </a:solidFill>
              <a:latin typeface="Trebuchet MS"/>
            </a:endParaRPr>
          </a:p>
          <a:p>
            <a:pPr marL="0" lvl="0" indent="0" algn="ctr" defTabSz="457200">
              <a:spcBef>
                <a:spcPts val="1000"/>
              </a:spcBef>
              <a:buClr>
                <a:srgbClr val="90C226"/>
              </a:buClr>
              <a:buSzPct val="80000"/>
              <a:buNone/>
              <a:defRPr/>
            </a:pPr>
            <a:endParaRPr lang="en-US" sz="1800" b="1" dirty="0">
              <a:solidFill>
                <a:srgbClr val="54A021">
                  <a:lumMod val="75000"/>
                </a:srgbClr>
              </a:solidFill>
              <a:latin typeface="Trebuchet MS"/>
            </a:endParaRPr>
          </a:p>
        </p:txBody>
      </p:sp>
      <p:pic>
        <p:nvPicPr>
          <p:cNvPr id="5" name="Picture 2" descr="Әділ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429247"/>
            <a:ext cx="2635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5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Перенос избранных документов анонимного посетителя в личный кабинет при регистрации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755" y="1859340"/>
            <a:ext cx="11440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dirty="0">
                <a:latin typeface="Trebuchet MS"/>
                <a:cs typeface="+mn-cs"/>
              </a:rPr>
              <a:t>Механизм переноса избранных документов анонимного посетителя в личный кабинет при регистрации в БД «</a:t>
            </a:r>
            <a:r>
              <a:rPr lang="ru-RU" dirty="0" err="1">
                <a:latin typeface="Trebuchet MS"/>
                <a:cs typeface="+mn-cs"/>
              </a:rPr>
              <a:t>Әділет</a:t>
            </a:r>
            <a:r>
              <a:rPr lang="ru-RU" dirty="0">
                <a:latin typeface="Trebuchet MS"/>
                <a:cs typeface="+mn-cs"/>
              </a:rPr>
              <a:t>» обеспечивает сохранение документов, просмотренных и сохраненных ранее пользователем в режиме анонимного посетителя. При выполнении таких действий система предупреждает пользователя, что будет произведен перенос документов из одного режима пользователя в другой. Посетителю необходимо только поставить галочку рядом с фразой «Добавить документы из анонимного избранного в избранное пользователя».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8" name="Picture 2" descr="20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613666"/>
            <a:ext cx="532859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Работа с найденными документами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45" y="1594474"/>
            <a:ext cx="7656512" cy="348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Открыв найденный НПА, Вы можете выполнить следующие действия: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Просмотреть документ;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Осуществить поиск по документу;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Просмотреть дополнительную информацию о документе;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Просмотреть историю изменений документа;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Просмотреть документ на двух языках;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Скачать документ себе на компьютер;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Распечатать документ.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Механизм получения поисковых рекомендаций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11521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Для обеспечения более удобного и быстрого поиска документов в ИПС «</a:t>
            </a:r>
            <a:r>
              <a:rPr lang="ru-RU" dirty="0" err="1">
                <a:latin typeface="Trebuchet MS"/>
                <a:cs typeface="+mn-cs"/>
              </a:rPr>
              <a:t>Әділет</a:t>
            </a:r>
            <a:r>
              <a:rPr lang="ru-RU" dirty="0">
                <a:latin typeface="Trebuchet MS"/>
                <a:cs typeface="+mn-cs"/>
              </a:rPr>
              <a:t>» реализована функция «получения поисковых рекомендаций». При внесении в поисковую строку букв названия искомого документа, система предлагает варианты написания на основе схожих наименований, что облегчает и ускоряет ввод запроса в системе. При этом возможен выбор подходящего варианта либо продолжение ввода букв.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8" name="Picture 2" descr="3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356992"/>
            <a:ext cx="63801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Поиск по документу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Поиск по документу Вы можете осуществить с помощью кнопки, находящейся в левом нижнем углу экрана.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89316"/>
            <a:ext cx="6208712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3503712" y="4690269"/>
            <a:ext cx="3208338" cy="979488"/>
          </a:xfrm>
          <a:prstGeom prst="straightConnector1">
            <a:avLst/>
          </a:prstGeom>
          <a:noFill/>
          <a:ln w="25400" cap="rnd" cmpd="sng" algn="ctr">
            <a:solidFill>
              <a:srgbClr val="E76618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1" name="Picture 2" descr="30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5526551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Сохранение документа в «Избранное»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Для сохранения документа в «Избранное» Вам необходимо нажать на кнопку «Избранное» на панели навигации сверху.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9" name="Picture 2" descr="3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8766"/>
            <a:ext cx="52482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30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3" y="4653136"/>
            <a:ext cx="43259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72300" y="4683704"/>
            <a:ext cx="5672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/>
            <a:r>
              <a:rPr lang="ru-RU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У вас появится диалоговое окно с предложением сохранить документ в «Избранном». Вам останется или нажать кнопку «Добавить» или «Закрыть».</a:t>
            </a:r>
          </a:p>
          <a:p>
            <a:pPr lvl="0" defTabSz="457200" eaLnBrk="1" hangingPunct="1"/>
            <a:r>
              <a:rPr lang="ru-RU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Редактировать список «Избранного» Вы можете нажав на кнопку «Избранное» и в диалоговом окне удалить ненужный Вам документ.</a:t>
            </a:r>
            <a:endParaRPr lang="en-US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22936" y="2934386"/>
            <a:ext cx="373063" cy="619125"/>
          </a:xfrm>
          <a:prstGeom prst="straightConnector1">
            <a:avLst/>
          </a:prstGeom>
          <a:noFill/>
          <a:ln w="25400" cap="rnd" cmpd="sng" algn="ctr">
            <a:solidFill>
              <a:srgbClr val="E76618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Прямая со стрелкой 11"/>
          <p:cNvCxnSpPr/>
          <p:nvPr/>
        </p:nvCxnSpPr>
        <p:spPr>
          <a:xfrm flipH="1" flipV="1">
            <a:off x="4830763" y="5094289"/>
            <a:ext cx="977205" cy="377824"/>
          </a:xfrm>
          <a:prstGeom prst="straightConnector1">
            <a:avLst/>
          </a:prstGeom>
          <a:noFill/>
          <a:ln w="25400" cap="rnd" cmpd="sng" algn="ctr">
            <a:solidFill>
              <a:srgbClr val="E76618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64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Сохранение текста документа в формате, поддерживаемом M</a:t>
            </a:r>
            <a:r>
              <a:rPr lang="en-US" sz="3200" cap="none" dirty="0">
                <a:solidFill>
                  <a:srgbClr val="90C226"/>
                </a:solidFill>
                <a:latin typeface="Trebuchet MS"/>
              </a:rPr>
              <a:t>S</a:t>
            </a: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 </a:t>
            </a:r>
            <a:r>
              <a:rPr lang="ru-RU" sz="3200" cap="none" dirty="0" err="1">
                <a:solidFill>
                  <a:srgbClr val="90C226"/>
                </a:solidFill>
                <a:latin typeface="Trebuchet MS"/>
              </a:rPr>
              <a:t>Office</a:t>
            </a: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 и PDF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11521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dirty="0">
                <a:latin typeface="Trebuchet MS"/>
                <a:cs typeface="+mn-cs"/>
              </a:rPr>
              <a:t>Функция выгрузки текста найденных документов на компьютер пользователя предоставляет возможность работы с документом после отключения интернета. При сохранении документа можно выбрать формат документа для сохранения, который наиболее удобен для Вас. Это может быть документ в формате PDF - </a:t>
            </a:r>
            <a:r>
              <a:rPr lang="ru-RU" dirty="0" err="1">
                <a:latin typeface="Trebuchet MS"/>
                <a:cs typeface="+mn-cs"/>
              </a:rPr>
              <a:t>Adobe</a:t>
            </a:r>
            <a:r>
              <a:rPr lang="ru-RU" dirty="0">
                <a:latin typeface="Trebuchet MS"/>
                <a:cs typeface="+mn-cs"/>
              </a:rPr>
              <a:t> </a:t>
            </a:r>
            <a:r>
              <a:rPr lang="ru-RU" dirty="0" err="1">
                <a:latin typeface="Trebuchet MS"/>
                <a:cs typeface="+mn-cs"/>
              </a:rPr>
              <a:t>Reader</a:t>
            </a:r>
            <a:r>
              <a:rPr lang="ru-RU" dirty="0">
                <a:latin typeface="Trebuchet MS"/>
                <a:cs typeface="+mn-cs"/>
              </a:rPr>
              <a:t> или DOCX - </a:t>
            </a:r>
            <a:r>
              <a:rPr lang="ru-RU" dirty="0" err="1">
                <a:latin typeface="Trebuchet MS"/>
                <a:cs typeface="+mn-cs"/>
              </a:rPr>
              <a:t>Microsoft</a:t>
            </a:r>
            <a:r>
              <a:rPr lang="ru-RU" dirty="0">
                <a:latin typeface="Trebuchet MS"/>
                <a:cs typeface="+mn-cs"/>
              </a:rPr>
              <a:t> </a:t>
            </a:r>
            <a:r>
              <a:rPr lang="ru-RU" dirty="0" err="1">
                <a:latin typeface="Trebuchet MS"/>
                <a:cs typeface="+mn-cs"/>
              </a:rPr>
              <a:t>Office</a:t>
            </a:r>
            <a:r>
              <a:rPr lang="ru-RU" dirty="0">
                <a:latin typeface="Trebuchet MS"/>
                <a:cs typeface="+mn-cs"/>
              </a:rPr>
              <a:t>. Данные форматы наиболее распространены и обеспечат возможность просмотра документа </a:t>
            </a:r>
            <a:r>
              <a:rPr lang="ru-RU" dirty="0" err="1">
                <a:latin typeface="Trebuchet MS"/>
                <a:cs typeface="+mn-cs"/>
              </a:rPr>
              <a:t>off-line</a:t>
            </a:r>
            <a:r>
              <a:rPr lang="ru-RU" dirty="0">
                <a:latin typeface="Trebuchet MS"/>
                <a:cs typeface="+mn-cs"/>
              </a:rPr>
              <a:t>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9" name="Picture 2" descr="30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75" y="3092243"/>
            <a:ext cx="5905500" cy="350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Поиск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Итак, какой закон, указ или любой другой нормативный правовой акт вам нужен?</a:t>
            </a:r>
            <a:r>
              <a:rPr lang="en-US" dirty="0">
                <a:latin typeface="Trebuchet MS"/>
                <a:cs typeface="+mn-cs"/>
              </a:rPr>
              <a:t> </a:t>
            </a:r>
            <a:r>
              <a:rPr lang="ru-RU" dirty="0">
                <a:latin typeface="Trebuchet MS"/>
                <a:cs typeface="+mn-cs"/>
              </a:rPr>
              <a:t>Вводим ключевое слово или фразу в строке поиска: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9" name="Picture 2" descr="4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222928"/>
            <a:ext cx="61563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668" y="4139788"/>
            <a:ext cx="11363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/>
            <a:r>
              <a:rPr lang="ru-RU" dirty="0">
                <a:latin typeface="Trebuchet MS" pitchFamily="34" charset="0"/>
                <a:cs typeface="Arial" charset="0"/>
              </a:rPr>
              <a:t>База тут же выдает все документы, в которых встречаются ключевые слова:</a:t>
            </a:r>
            <a:endParaRPr lang="en-US" dirty="0">
              <a:latin typeface="Trebuchet MS" pitchFamily="34" charset="0"/>
              <a:cs typeface="Arial" charset="0"/>
            </a:endParaRPr>
          </a:p>
        </p:txBody>
      </p:sp>
      <p:pic>
        <p:nvPicPr>
          <p:cNvPr id="10" name="Picture 3" descr="40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3" y="4509120"/>
            <a:ext cx="6156325" cy="19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Использование фильтров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1152128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dirty="0">
                <a:latin typeface="Trebuchet MS"/>
                <a:cs typeface="+mn-cs"/>
              </a:rPr>
              <a:t>Для сужения области поиска Вы можете задать дополнительные критерии через предустановленные фильтры. Это обеспечит более точный поиск документов.</a:t>
            </a:r>
            <a:r>
              <a:rPr lang="en-US" dirty="0">
                <a:latin typeface="Trebuchet MS"/>
                <a:cs typeface="+mn-cs"/>
              </a:rPr>
              <a:t> </a:t>
            </a:r>
          </a:p>
          <a:p>
            <a:pPr marL="342900" lvl="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latin typeface="Trebuchet MS"/>
                <a:cs typeface="+mn-cs"/>
              </a:rPr>
              <a:t>Фильтр может быть использован как до нажатия кнопки «Искать», так и после того, как Вы осуществили первичный поиск через поисковый запрос</a:t>
            </a:r>
            <a:endParaRPr lang="en-US" dirty="0"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latin typeface="Trebuchet MS"/>
                <a:cs typeface="+mn-cs"/>
              </a:rPr>
              <a:t>Если Вам фильтр более не нужен, Вы можете его сбросить, нажав кнопку «Сбросить».</a:t>
            </a:r>
            <a:endParaRPr lang="en-US" dirty="0"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latin typeface="Trebuchet MS"/>
                <a:cs typeface="+mn-cs"/>
              </a:rPr>
              <a:t>Остальные фильтры работают аналогично описанному выше.</a:t>
            </a:r>
            <a:endParaRPr lang="en-US" dirty="0"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latin typeface="Trebuchet MS"/>
                <a:cs typeface="+mn-cs"/>
              </a:rPr>
              <a:t>Результаты поиска можно фильтровать по дате принятия, госоргану, и т. д. Соответственно сокращается количество найденных документов.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10" name="Picture 2" descr="40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166692"/>
            <a:ext cx="5522913" cy="25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87044" y="4205894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/>
            <a:r>
              <a:rPr lang="ru-RU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Вы можете использовать для поиска документов как один фильтр, так и несколько фильтров сразу, расставив галочки на нужных вам фильтрах.</a:t>
            </a:r>
            <a:endParaRPr lang="en-US" b="1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lvl="0" defTabSz="457200" eaLnBrk="1" hangingPunct="1"/>
            <a:r>
              <a:rPr lang="ru-RU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Если Вы не выберете из результатов Вашего поиска документ и сбросите установленные Вами фильтры, то система вернется в начальное состояние.</a:t>
            </a:r>
            <a:endParaRPr lang="en-US" b="1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Расширенный поиск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11521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latin typeface="Trebuchet MS"/>
                <a:cs typeface="+mn-cs"/>
              </a:rPr>
              <a:t>Система предлагает возможность воспользоваться также расширенным поиском, где пользователь может задать все необходимые ему параметры. Открытие формы расширенного поиска осуществляется с главной страницы по ссылке справа от строки ввода поискового запроса.</a:t>
            </a:r>
            <a:endParaRPr lang="en-US" b="1" dirty="0">
              <a:latin typeface="Trebuchet MS"/>
              <a:cs typeface="+mn-cs"/>
            </a:endParaRPr>
          </a:p>
        </p:txBody>
      </p:sp>
      <p:pic>
        <p:nvPicPr>
          <p:cNvPr id="8" name="Picture 2" descr="4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582266"/>
            <a:ext cx="479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755" y="34290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 eaLnBrk="1" hangingPunct="1"/>
            <a:r>
              <a:rPr lang="ru-RU" dirty="0">
                <a:latin typeface="Trebuchet MS" pitchFamily="34" charset="0"/>
                <a:cs typeface="Arial" charset="0"/>
              </a:rPr>
              <a:t>Модуль расширенного поиска по параметрам документа обеспечивает расширение возможностей пользователя в процессе формирования поискового запроса. Данный функционал позволяет осуществить запрос со значительным количеством уточняющих параметров. Это позволяет ускорить процесс поиска и уменьшить количество совпадений в документах до минимума.</a:t>
            </a:r>
            <a:endParaRPr lang="en-US" dirty="0">
              <a:latin typeface="Trebuchet MS" pitchFamily="34" charset="0"/>
              <a:cs typeface="Arial" charset="0"/>
            </a:endParaRPr>
          </a:p>
        </p:txBody>
      </p:sp>
      <p:pic>
        <p:nvPicPr>
          <p:cNvPr id="10" name="Picture 2" descr="40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284985"/>
            <a:ext cx="444976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Расширенный поиск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30830"/>
            <a:ext cx="6192688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Для уточнения органа, принявшего документ, просмотрите список государственных органов, перемещая «бегунок» справа от списка и галочкой выделите нужный госорган. Для снятия выделения нажмите на поле «убрать».</a:t>
            </a:r>
            <a:endParaRPr lang="en-US" dirty="0">
              <a:latin typeface="Trebuchet MS"/>
              <a:cs typeface="+mn-cs"/>
            </a:endParaRPr>
          </a:p>
          <a:p>
            <a:pPr lvl="0" algn="just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Фильтры «Вид акта» и «Сфера правовых отношений» функционируют по аналогии с фильтром «Орган, принявший акт».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8" name="Picture 2" descr="40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630831"/>
            <a:ext cx="4737795" cy="24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400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5" y="4149080"/>
            <a:ext cx="575225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8008" y="393063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 eaLnBrk="1" hangingPunct="1"/>
            <a:r>
              <a:rPr lang="ru-RU" sz="1600" dirty="0">
                <a:latin typeface="Trebuchet MS" pitchFamily="34" charset="0"/>
                <a:cs typeface="Arial" charset="0"/>
              </a:rPr>
              <a:t>Для удобства и ускорения работы пользователя в подготовке расширенного запроса можно воспользоваться функцией «Поиск в списке». Данный поиск имеется у фильтров:</a:t>
            </a:r>
            <a:r>
              <a:rPr lang="en-US" sz="1600" dirty="0">
                <a:latin typeface="Trebuchet MS" pitchFamily="34" charset="0"/>
                <a:cs typeface="Arial" charset="0"/>
              </a:rPr>
              <a:t> </a:t>
            </a:r>
            <a:r>
              <a:rPr lang="ru-RU" sz="1600" dirty="0">
                <a:latin typeface="Trebuchet MS" pitchFamily="34" charset="0"/>
                <a:cs typeface="Arial" charset="0"/>
              </a:rPr>
              <a:t>Орган, принявший Акт;</a:t>
            </a:r>
            <a:r>
              <a:rPr lang="en-US" sz="1600" dirty="0">
                <a:latin typeface="Trebuchet MS" pitchFamily="34" charset="0"/>
                <a:cs typeface="Arial" charset="0"/>
              </a:rPr>
              <a:t> </a:t>
            </a:r>
            <a:r>
              <a:rPr lang="ru-RU" sz="1600" dirty="0">
                <a:latin typeface="Trebuchet MS" pitchFamily="34" charset="0"/>
                <a:cs typeface="Arial" charset="0"/>
              </a:rPr>
              <a:t>Вид акта;</a:t>
            </a:r>
            <a:r>
              <a:rPr lang="en-US" sz="1600" dirty="0">
                <a:latin typeface="Trebuchet MS" pitchFamily="34" charset="0"/>
                <a:cs typeface="Arial" charset="0"/>
              </a:rPr>
              <a:t> </a:t>
            </a:r>
            <a:r>
              <a:rPr lang="ru-RU" sz="1600" dirty="0">
                <a:latin typeface="Trebuchet MS" pitchFamily="34" charset="0"/>
                <a:cs typeface="Arial" charset="0"/>
              </a:rPr>
              <a:t>Сфера правовых отношений.</a:t>
            </a:r>
            <a:endParaRPr lang="en-US" sz="1600" dirty="0">
              <a:latin typeface="Trebuchet MS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0348" y="500785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>
                <a:latin typeface="Trebuchet MS" pitchFamily="34" charset="0"/>
                <a:ea typeface="MS Mincho" panose="02020609040205080304" pitchFamily="49" charset="-128"/>
                <a:cs typeface="Arial" charset="0"/>
              </a:rPr>
              <a:t>После того, как все параметры поиска заданы, нажмите кнопку «Искать по заданным параметрам», находящуюся в нижней части окна запросов</a:t>
            </a:r>
            <a:endParaRPr lang="en-US" sz="1400" b="1" dirty="0">
              <a:latin typeface="Trebuchet MS" pitchFamily="34" charset="0"/>
              <a:cs typeface="Arial" charset="0"/>
            </a:endParaRPr>
          </a:p>
        </p:txBody>
      </p:sp>
      <p:pic>
        <p:nvPicPr>
          <p:cNvPr id="11" name="Picture 4" descr="400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30" y="5521890"/>
            <a:ext cx="23082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48401" y="598394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400" b="1" spc="5" dirty="0">
                <a:solidFill>
                  <a:prstClr val="black"/>
                </a:solidFill>
                <a:latin typeface="Trebuchet MS" pitchFamily="34" charset="0"/>
                <a:ea typeface="MS Mincho" panose="02020609040205080304" pitchFamily="49" charset="-128"/>
                <a:cs typeface="Arial" charset="0"/>
              </a:rPr>
              <a:t>Для отмены всех выбранных параметров расширенного поиска нажмите на кнопку «Сбросить параметры поиска».</a:t>
            </a:r>
            <a:endParaRPr lang="en-US" sz="1400" b="1" dirty="0">
              <a:solidFill>
                <a:prstClr val="black"/>
              </a:solidFill>
              <a:latin typeface="Trebuchet MS" pitchFamily="34" charset="0"/>
              <a:ea typeface="MS Mincho" panose="02020609040205080304" pitchFamily="49" charset="-128"/>
              <a:cs typeface="Arial" charset="0"/>
            </a:endParaRPr>
          </a:p>
        </p:txBody>
      </p:sp>
      <p:pic>
        <p:nvPicPr>
          <p:cNvPr id="13" name="Picture 5" descr="400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08" y="6464414"/>
            <a:ext cx="20193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103893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Введение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598116"/>
            <a:ext cx="6096000" cy="40575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ИПС «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Әділет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» – это поисковая веб-система и полный электронный свод нормативных правовых актов Казахстана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lvl="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Чем она отличается от других электронных сводов законов?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Во-первых, система «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Әділет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» совершенно бесплатна.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Во-вторых, она содержит 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ВСЕ 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законы страны на двух языках: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 казахском и русском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В-третьих, содержание базы формируется 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только из официальных источников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И, наконец, база 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постоянно обновляется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.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 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592178"/>
            <a:ext cx="53083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Краткое описание возможностей программы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464" y="1772816"/>
            <a:ext cx="113688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Программа предоставляет следующие функции: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поиск НПА Республики Казахстан по тексту с указанием параметров поиска с возможностью последовательного уточнения поискового запроса путём выбора предлагаемых вариантов;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просмотр текстов НПА и их реквизитов;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просмотр истории изменений и предыдущих версий НПА;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навигация (переходы) по связанным НПА;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сохранение электронной копии НПА на локальном носителе по запросу пользователя;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переключение языка интерфейса и документов (локализация);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обеспечение возможности параллельного просмотра НПА на двух языках;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экспорт НПА в формат PDF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печать документов без элементов оформления сайта;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предоставление ленты последних документов в формате RSS;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отображение списков последних и наиболее популярных НПА;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выдача информации о состоянии базы.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Начало работы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755" y="1656720"/>
            <a:ext cx="11584901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Чтобы начать работу с системой, перейдите на ее заглавную страницу, указав ее адрес - URL в поле Адресной строки вашего веб-браузера: </a:t>
            </a:r>
            <a:r>
              <a:rPr lang="ru-RU" u="sng" dirty="0">
                <a:solidFill>
                  <a:srgbClr val="404040"/>
                </a:solidFill>
                <a:latin typeface="Trebuchet MS"/>
                <a:cs typeface="+mn-cs"/>
                <a:hlinkClick r:id="rId3"/>
              </a:rPr>
              <a:t>http://adilet.zan.kz</a:t>
            </a: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. 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Поиск документов в Базе НПА можно начинать с Главной страницы. Вы можете ввести в поисковое окно наименование документа, № документа, дату документа,  или встречающиеся в документе слова. Пример поискового запроса приведен на рисунке ниже. Также, можете перейти по кнопке «Поиск НПА» в раздел системы с боковой панелью управления и уже там осуществлять запрос.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717032"/>
            <a:ext cx="6435501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2" y="245513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Личный кабинет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41" y="1697143"/>
            <a:ext cx="11440885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Прежде чем начать работу с документами, пользователю следует зарегистрироваться. Это необязательно, однако авторизация на портале дает несколько существенных преимуществ.</a:t>
            </a:r>
          </a:p>
          <a:p>
            <a:pPr marL="342900" lvl="0" indent="-34290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Регистрация</a:t>
            </a:r>
            <a:r>
              <a:rPr lang="ru-RU" b="1" dirty="0">
                <a:solidFill>
                  <a:srgbClr val="404040"/>
                </a:solidFill>
                <a:latin typeface="Trebuchet MS"/>
                <a:cs typeface="+mn-cs"/>
              </a:rPr>
              <a:t>. </a:t>
            </a: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Для регистрации нужно выбрать раздел Личный кабинет:</a:t>
            </a:r>
            <a:endParaRPr lang="en-US" dirty="0">
              <a:solidFill>
                <a:srgbClr val="404040"/>
              </a:solidFill>
              <a:latin typeface="Trebuchet MS"/>
              <a:cs typeface="+mn-cs"/>
            </a:endParaRPr>
          </a:p>
        </p:txBody>
      </p:sp>
      <p:pic>
        <p:nvPicPr>
          <p:cNvPr id="8" name="Picture 2" descr="2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996952"/>
            <a:ext cx="750153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Личный кабинет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35" y="1911651"/>
            <a:ext cx="4680553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dirty="0">
                <a:latin typeface="Trebuchet MS"/>
                <a:cs typeface="+mn-cs"/>
              </a:rPr>
              <a:t>После этого пользователь попадает в меню, где может авторизоваться или зарегистрироваться.</a:t>
            </a:r>
          </a:p>
          <a:p>
            <a:pPr lvl="0" algn="just" defTabSz="457200" eaLnBrk="1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dirty="0">
                <a:latin typeface="Trebuchet MS"/>
                <a:cs typeface="+mn-cs"/>
              </a:rPr>
              <a:t>Выбрав категорию «Зарегистрироваться», пользователь заполняет поля специальной формы, где нужно ввести свой логин (имя пользователя), е-</a:t>
            </a:r>
            <a:r>
              <a:rPr lang="ru-RU" dirty="0" err="1">
                <a:latin typeface="Trebuchet MS"/>
                <a:cs typeface="+mn-cs"/>
              </a:rPr>
              <a:t>mail</a:t>
            </a:r>
            <a:r>
              <a:rPr lang="ru-RU" dirty="0">
                <a:latin typeface="Trebuchet MS"/>
                <a:cs typeface="+mn-cs"/>
              </a:rPr>
              <a:t> и пароль.</a:t>
            </a:r>
            <a:endParaRPr lang="ru-RU" dirty="0">
              <a:latin typeface="Trebuchet MS"/>
              <a:cs typeface="+mn-cs"/>
            </a:endParaRPr>
          </a:p>
        </p:txBody>
      </p:sp>
      <p:pic>
        <p:nvPicPr>
          <p:cNvPr id="8" name="Picture 2" descr="20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911651"/>
            <a:ext cx="4949874" cy="23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20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7" y="4348215"/>
            <a:ext cx="4554041" cy="237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9975" y="4298862"/>
            <a:ext cx="4949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eaLnBrk="1" hangingPunct="1"/>
            <a:r>
              <a:rPr lang="ru-RU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На указанную почту приходит подтверждение регистрации.</a:t>
            </a:r>
            <a:endParaRPr lang="en-US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lvl="0" algn="just" defTabSz="457200" eaLnBrk="1" hangingPunct="1"/>
            <a:r>
              <a:rPr lang="ru-RU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Теперь можно начинать полноценную работу с базой «</a:t>
            </a:r>
            <a:r>
              <a:rPr lang="ru-RU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Әділет</a:t>
            </a:r>
            <a:r>
              <a:rPr lang="ru-RU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». Только зарегистрированному в системе доступно «личное» пространство в системе под названием «Кабинет», где можно использовать дополнительные функции: «Статистика», «Профиль», «Избранное».</a:t>
            </a:r>
            <a:endParaRPr lang="en-US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lvl="0" defTabSz="457200" eaLnBrk="1" hangingPunct="1"/>
            <a:endParaRPr lang="en-US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cap="none" dirty="0">
                <a:solidFill>
                  <a:srgbClr val="90C226"/>
                </a:solidFill>
                <a:latin typeface="Trebuchet MS"/>
              </a:rPr>
              <a:t>Управления данными посетителя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754" y="1761263"/>
            <a:ext cx="1144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Модуль управления данными посетителей позволяет производить изменения настроек в «Профиле» своей учетной записи в личном кабинете БД НПА.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8" name="Picture 2" descr="20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473903"/>
            <a:ext cx="720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647" y="4941168"/>
            <a:ext cx="11393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/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В «Профиле» учетной записи модуль позволяет изменять текущий пароль учетной записи пользователя БД «</a:t>
            </a:r>
            <a:r>
              <a:rPr lang="ru-RU" dirty="0" err="1">
                <a:solidFill>
                  <a:prstClr val="black"/>
                </a:solidFill>
                <a:latin typeface="Arial" charset="0"/>
                <a:cs typeface="Arial" charset="0"/>
              </a:rPr>
              <a:t>Әділет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».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Компонент отображения часто запрашиваемых данных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450" y="177281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Компонент отображения статистических данных позволяет посетителю просматривать список документов, к которым он наиболее часто обращается. Данные функции облегчают работу посетителя с документами, которые он просматривал при предыдущем посещении. Тем самым посетителю предоставляется возможность быстрого открытия документа, просмотренного им ранее, без задания дополнительных поисковых запросов.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8" name="Picture 2" descr="20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592922"/>
            <a:ext cx="5040560" cy="42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3355" y="260648"/>
            <a:ext cx="6840538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cap="none" dirty="0">
                <a:solidFill>
                  <a:srgbClr val="90C226"/>
                </a:solidFill>
                <a:latin typeface="Trebuchet MS"/>
              </a:rPr>
              <a:t>Компонент отображения статистических данных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6672"/>
            <a:ext cx="4680520" cy="9022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755" y="1592922"/>
            <a:ext cx="11665293" cy="12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kk-KZ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3A299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41" y="1698680"/>
            <a:ext cx="1151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latin typeface="Trebuchet MS"/>
                <a:cs typeface="+mn-cs"/>
              </a:rPr>
              <a:t>Компонент отображения статистических данных позволяет посетителю просматривать список последних просмотренных документов. Данные функции облегчают работу посетителя с документами, тем самым посетителю предоставляется возможность быстрого открытия документа, просмотренного им ранее, без задания дополнительных запросов к БД «</a:t>
            </a:r>
            <a:r>
              <a:rPr lang="ru-RU" dirty="0" err="1">
                <a:latin typeface="Trebuchet MS"/>
                <a:cs typeface="+mn-cs"/>
              </a:rPr>
              <a:t>Әділет</a:t>
            </a:r>
            <a:r>
              <a:rPr lang="ru-RU" dirty="0">
                <a:latin typeface="Trebuchet MS"/>
                <a:cs typeface="+mn-cs"/>
              </a:rPr>
              <a:t>».</a:t>
            </a:r>
            <a:endParaRPr lang="en-US" dirty="0">
              <a:latin typeface="Trebuchet MS"/>
              <a:cs typeface="+mn-cs"/>
            </a:endParaRPr>
          </a:p>
        </p:txBody>
      </p:sp>
      <p:pic>
        <p:nvPicPr>
          <p:cNvPr id="8" name="Picture 2" descr="20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25" y="2857127"/>
            <a:ext cx="5673899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Инструкция&amp;quot;&quot;/&gt;&lt;property id=&quot;20307&quot; value=&quot;272&quot;/&gt;&lt;/object&gt;&lt;object type=&quot;3&quot; unique_id=&quot;10004&quot;&gt;&lt;property id=&quot;20148&quot; value=&quot;5&quot;/&gt;&lt;property id=&quot;20300&quot; value=&quot;Slide 2 - &amp;quot;Переход на сайт&amp;quot;&quot;/&gt;&lt;property id=&quot;20307&quot; value=&quot;273&quot;/&gt;&lt;/object&gt;&lt;object type=&quot;3&quot; unique_id=&quot;10005&quot;&gt;&lt;property id=&quot;20148&quot; value=&quot;5&quot;/&gt;&lt;property id=&quot;20300&quot; value=&quot;Slide 3 - &amp;quot;Авторизация&amp;quot;&quot;/&gt;&lt;property id=&quot;20307&quot; value=&quot;274&quot;/&gt;&lt;/object&gt;&lt;object type=&quot;3&quot; unique_id=&quot;10006&quot;&gt;&lt;property id=&quot;20148&quot; value=&quot;5&quot;/&gt;&lt;property id=&quot;20300&quot; value=&quot;Slide 4 - &amp;quot;Главное окно системы&amp;quot;&quot;/&gt;&lt;property id=&quot;20307&quot; value=&quot;275&quot;/&gt;&lt;/object&gt;&lt;object type=&quot;3&quot; unique_id=&quot;10007&quot;&gt;&lt;property id=&quot;20148&quot; value=&quot;5&quot;/&gt;&lt;property id=&quot;20300&quot; value=&quot;Slide 5 - &amp;quot;Прохождение экзаменов&amp;quot;&quot;/&gt;&lt;property id=&quot;20307&quot; value=&quot;276&quot;/&gt;&lt;/object&gt;&lt;object type=&quot;3&quot; unique_id=&quot;10008&quot;&gt;&lt;property id=&quot;20148&quot; value=&quot;5&quot;/&gt;&lt;property id=&quot;20300&quot; value=&quot;Slide 6 - &amp;quot;Прохождение экзаменов&amp;quot;&quot;/&gt;&lt;property id=&quot;20307&quot; value=&quot;277&quot;/&gt;&lt;/object&gt;&lt;object type=&quot;3&quot; unique_id=&quot;10009&quot;&gt;&lt;property id=&quot;20148&quot; value=&quot;5&quot;/&gt;&lt;property id=&quot;20300&quot; value=&quot;Slide 7 - &amp;quot;Прохождение экзаменов&amp;quot;&quot;/&gt;&lt;property id=&quot;20307&quot; value=&quot;278&quot;/&gt;&lt;/object&gt;&lt;object type=&quot;3&quot; unique_id=&quot;10010&quot;&gt;&lt;property id=&quot;20148&quot; value=&quot;5&quot;/&gt;&lt;property id=&quot;20300&quot; value=&quot;Slide 8 - &amp;quot;Прохождение экзаменов&amp;quot;&quot;/&gt;&lt;property id=&quot;20307&quot; value=&quot;280&quot;/&gt;&lt;/object&gt;&lt;object type=&quot;3&quot; unique_id=&quot;10011&quot;&gt;&lt;property id=&quot;20148&quot; value=&quot;5&quot;/&gt;&lt;property id=&quot;20300&quot; value=&quot;Slide 9 - &amp;quot;Результат экзамена&amp;quot;&quot;/&gt;&lt;property id=&quot;20307&quot; value=&quot;281&quot;/&gt;&lt;/object&gt;&lt;object type=&quot;3&quot; unique_id=&quot;10012&quot;&gt;&lt;property id=&quot;20148&quot; value=&quot;5&quot;/&gt;&lt;property id=&quot;20300&quot; value=&quot;Slide 10 - &amp;quot;Завершение экзамена&amp;quot;&quot;/&gt;&lt;property id=&quot;20307&quot; value=&quot;282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1459</TotalTime>
  <Words>1085</Words>
  <Application>Microsoft Office PowerPoint</Application>
  <PresentationFormat>Произвольный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Аптека</vt:lpstr>
      <vt:lpstr>1_Аптека</vt:lpstr>
      <vt:lpstr>2_Аптека</vt:lpstr>
      <vt:lpstr>3_Аптека</vt:lpstr>
      <vt:lpstr>4_Аптека</vt:lpstr>
      <vt:lpstr>5_Аптека</vt:lpstr>
      <vt:lpstr>Презентация PowerPoint</vt:lpstr>
      <vt:lpstr>Введение</vt:lpstr>
      <vt:lpstr>Краткое описание возможностей программы</vt:lpstr>
      <vt:lpstr>Начало работы</vt:lpstr>
      <vt:lpstr>Личный кабинет</vt:lpstr>
      <vt:lpstr>Личный кабинет</vt:lpstr>
      <vt:lpstr>Управления данными посетителя</vt:lpstr>
      <vt:lpstr>Компонент отображения часто запрашиваемых данных</vt:lpstr>
      <vt:lpstr>Компонент отображения статистических данных</vt:lpstr>
      <vt:lpstr>Перенос избранных документов анонимного посетителя в личный кабинет при регистрации</vt:lpstr>
      <vt:lpstr>Работа с найденными документами</vt:lpstr>
      <vt:lpstr>Механизм получения поисковых рекомендаций</vt:lpstr>
      <vt:lpstr>Поиск по документу</vt:lpstr>
      <vt:lpstr>Сохранение документа в «Избранное»</vt:lpstr>
      <vt:lpstr>Сохранение текста документа в формате, поддерживаемом MS Office и PDF</vt:lpstr>
      <vt:lpstr>Поиск</vt:lpstr>
      <vt:lpstr>Использование фильтров</vt:lpstr>
      <vt:lpstr>Расширенный поиск</vt:lpstr>
      <vt:lpstr>Расширенный поиск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Admin</cp:lastModifiedBy>
  <cp:revision>118</cp:revision>
  <dcterms:created xsi:type="dcterms:W3CDTF">2014-10-14T19:26:23Z</dcterms:created>
  <dcterms:modified xsi:type="dcterms:W3CDTF">2020-03-27T09:30:52Z</dcterms:modified>
</cp:coreProperties>
</file>